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7" r:id="rId2"/>
    <p:sldId id="259" r:id="rId3"/>
    <p:sldId id="311" r:id="rId4"/>
    <p:sldId id="312"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43"/>
    <p:restoredTop sz="94649"/>
  </p:normalViewPr>
  <p:slideViewPr>
    <p:cSldViewPr snapToGrid="0" snapToObjects="1">
      <p:cViewPr varScale="1">
        <p:scale>
          <a:sx n="51" d="100"/>
          <a:sy n="51" d="100"/>
        </p:scale>
        <p:origin x="208" y="1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CA0FD6-CD9A-8046-98E5-19A139EA646F}" type="datetimeFigureOut">
              <a:rPr lang="en-US" smtClean="0"/>
              <a:t>8/27/19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F3FD28-A7DA-FC43-A533-3A7EBC181FF1}" type="slidenum">
              <a:rPr lang="en-US" smtClean="0"/>
              <a:t>‹#›</a:t>
            </a:fld>
            <a:endParaRPr lang="en-US"/>
          </a:p>
        </p:txBody>
      </p:sp>
    </p:spTree>
    <p:extLst>
      <p:ext uri="{BB962C8B-B14F-4D97-AF65-F5344CB8AC3E}">
        <p14:creationId xmlns:p14="http://schemas.microsoft.com/office/powerpoint/2010/main" val="211487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3680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7044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2848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847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1371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2084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38812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4255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165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6202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450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76188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6049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1234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7115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5203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6832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7066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6784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1580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391CA2-D9F4-3B48-A322-D512ED17A4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8848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F356F4-F5AD-124E-9808-4196D6A86B9D}"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5E439-9629-3544-A850-F299168DA584}" type="slidenum">
              <a:rPr lang="en-US" smtClean="0"/>
              <a:t>‹#›</a:t>
            </a:fld>
            <a:endParaRPr lang="en-US"/>
          </a:p>
        </p:txBody>
      </p:sp>
    </p:spTree>
    <p:extLst>
      <p:ext uri="{BB962C8B-B14F-4D97-AF65-F5344CB8AC3E}">
        <p14:creationId xmlns:p14="http://schemas.microsoft.com/office/powerpoint/2010/main" val="3130398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56F4-F5AD-124E-9808-4196D6A86B9D}"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5E439-9629-3544-A850-F299168DA584}" type="slidenum">
              <a:rPr lang="en-US" smtClean="0"/>
              <a:t>‹#›</a:t>
            </a:fld>
            <a:endParaRPr lang="en-US"/>
          </a:p>
        </p:txBody>
      </p:sp>
    </p:spTree>
    <p:extLst>
      <p:ext uri="{BB962C8B-B14F-4D97-AF65-F5344CB8AC3E}">
        <p14:creationId xmlns:p14="http://schemas.microsoft.com/office/powerpoint/2010/main" val="299558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56F4-F5AD-124E-9808-4196D6A86B9D}"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5E439-9629-3544-A850-F299168DA584}" type="slidenum">
              <a:rPr lang="en-US" smtClean="0"/>
              <a:t>‹#›</a:t>
            </a:fld>
            <a:endParaRPr lang="en-US"/>
          </a:p>
        </p:txBody>
      </p:sp>
    </p:spTree>
    <p:extLst>
      <p:ext uri="{BB962C8B-B14F-4D97-AF65-F5344CB8AC3E}">
        <p14:creationId xmlns:p14="http://schemas.microsoft.com/office/powerpoint/2010/main" val="68329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56F4-F5AD-124E-9808-4196D6A86B9D}"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5E439-9629-3544-A850-F299168DA584}" type="slidenum">
              <a:rPr lang="en-US" smtClean="0"/>
              <a:t>‹#›</a:t>
            </a:fld>
            <a:endParaRPr lang="en-US"/>
          </a:p>
        </p:txBody>
      </p:sp>
    </p:spTree>
    <p:extLst>
      <p:ext uri="{BB962C8B-B14F-4D97-AF65-F5344CB8AC3E}">
        <p14:creationId xmlns:p14="http://schemas.microsoft.com/office/powerpoint/2010/main" val="857738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F356F4-F5AD-124E-9808-4196D6A86B9D}"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5E439-9629-3544-A850-F299168DA584}" type="slidenum">
              <a:rPr lang="en-US" smtClean="0"/>
              <a:t>‹#›</a:t>
            </a:fld>
            <a:endParaRPr lang="en-US"/>
          </a:p>
        </p:txBody>
      </p:sp>
    </p:spTree>
    <p:extLst>
      <p:ext uri="{BB962C8B-B14F-4D97-AF65-F5344CB8AC3E}">
        <p14:creationId xmlns:p14="http://schemas.microsoft.com/office/powerpoint/2010/main" val="350617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F356F4-F5AD-124E-9808-4196D6A86B9D}" type="datetimeFigureOut">
              <a:rPr lang="en-US" smtClean="0"/>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5E439-9629-3544-A850-F299168DA584}" type="slidenum">
              <a:rPr lang="en-US" smtClean="0"/>
              <a:t>‹#›</a:t>
            </a:fld>
            <a:endParaRPr lang="en-US"/>
          </a:p>
        </p:txBody>
      </p:sp>
    </p:spTree>
    <p:extLst>
      <p:ext uri="{BB962C8B-B14F-4D97-AF65-F5344CB8AC3E}">
        <p14:creationId xmlns:p14="http://schemas.microsoft.com/office/powerpoint/2010/main" val="259398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356F4-F5AD-124E-9808-4196D6A86B9D}" type="datetimeFigureOut">
              <a:rPr lang="en-US" smtClean="0"/>
              <a:t>8/27/19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75E439-9629-3544-A850-F299168DA584}" type="slidenum">
              <a:rPr lang="en-US" smtClean="0"/>
              <a:t>‹#›</a:t>
            </a:fld>
            <a:endParaRPr lang="en-US"/>
          </a:p>
        </p:txBody>
      </p:sp>
    </p:spTree>
    <p:extLst>
      <p:ext uri="{BB962C8B-B14F-4D97-AF65-F5344CB8AC3E}">
        <p14:creationId xmlns:p14="http://schemas.microsoft.com/office/powerpoint/2010/main" val="136462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356F4-F5AD-124E-9808-4196D6A86B9D}" type="datetimeFigureOut">
              <a:rPr lang="en-US" smtClean="0"/>
              <a:t>8/27/19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75E439-9629-3544-A850-F299168DA584}" type="slidenum">
              <a:rPr lang="en-US" smtClean="0"/>
              <a:t>‹#›</a:t>
            </a:fld>
            <a:endParaRPr lang="en-US"/>
          </a:p>
        </p:txBody>
      </p:sp>
    </p:spTree>
    <p:extLst>
      <p:ext uri="{BB962C8B-B14F-4D97-AF65-F5344CB8AC3E}">
        <p14:creationId xmlns:p14="http://schemas.microsoft.com/office/powerpoint/2010/main" val="2711048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356F4-F5AD-124E-9808-4196D6A86B9D}" type="datetimeFigureOut">
              <a:rPr lang="en-US" smtClean="0"/>
              <a:t>8/27/19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75E439-9629-3544-A850-F299168DA584}" type="slidenum">
              <a:rPr lang="en-US" smtClean="0"/>
              <a:t>‹#›</a:t>
            </a:fld>
            <a:endParaRPr lang="en-US"/>
          </a:p>
        </p:txBody>
      </p:sp>
    </p:spTree>
    <p:extLst>
      <p:ext uri="{BB962C8B-B14F-4D97-AF65-F5344CB8AC3E}">
        <p14:creationId xmlns:p14="http://schemas.microsoft.com/office/powerpoint/2010/main" val="268931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F356F4-F5AD-124E-9808-4196D6A86B9D}" type="datetimeFigureOut">
              <a:rPr lang="en-US" smtClean="0"/>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5E439-9629-3544-A850-F299168DA584}" type="slidenum">
              <a:rPr lang="en-US" smtClean="0"/>
              <a:t>‹#›</a:t>
            </a:fld>
            <a:endParaRPr lang="en-US"/>
          </a:p>
        </p:txBody>
      </p:sp>
    </p:spTree>
    <p:extLst>
      <p:ext uri="{BB962C8B-B14F-4D97-AF65-F5344CB8AC3E}">
        <p14:creationId xmlns:p14="http://schemas.microsoft.com/office/powerpoint/2010/main" val="364766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F356F4-F5AD-124E-9808-4196D6A86B9D}" type="datetimeFigureOut">
              <a:rPr lang="en-US" smtClean="0"/>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5E439-9629-3544-A850-F299168DA584}" type="slidenum">
              <a:rPr lang="en-US" smtClean="0"/>
              <a:t>‹#›</a:t>
            </a:fld>
            <a:endParaRPr lang="en-US"/>
          </a:p>
        </p:txBody>
      </p:sp>
    </p:spTree>
    <p:extLst>
      <p:ext uri="{BB962C8B-B14F-4D97-AF65-F5344CB8AC3E}">
        <p14:creationId xmlns:p14="http://schemas.microsoft.com/office/powerpoint/2010/main" val="385905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356F4-F5AD-124E-9808-4196D6A86B9D}" type="datetimeFigureOut">
              <a:rPr lang="en-US" smtClean="0"/>
              <a:t>8/27/19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5E439-9629-3544-A850-F299168DA584}" type="slidenum">
              <a:rPr lang="en-US" smtClean="0"/>
              <a:t>‹#›</a:t>
            </a:fld>
            <a:endParaRPr lang="en-US"/>
          </a:p>
        </p:txBody>
      </p:sp>
    </p:spTree>
    <p:extLst>
      <p:ext uri="{BB962C8B-B14F-4D97-AF65-F5344CB8AC3E}">
        <p14:creationId xmlns:p14="http://schemas.microsoft.com/office/powerpoint/2010/main" val="5229442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279816" y="1702936"/>
            <a:ext cx="11632368" cy="3452128"/>
          </a:xfrm>
        </p:spPr>
        <p:txBody>
          <a:bodyPr>
            <a:noAutofit/>
          </a:bodyPr>
          <a:lstStyle/>
          <a:p>
            <a:pPr>
              <a:lnSpc>
                <a:spcPct val="100000"/>
              </a:lnSpc>
            </a:pPr>
            <a:r>
              <a:rPr lang="en-US" sz="7500" b="1" dirty="0">
                <a:latin typeface="Optima" panose="02000503060000020004" pitchFamily="2" charset="0"/>
                <a:cs typeface="Futura Medium" panose="020B0602020204020303" pitchFamily="34" charset="-79"/>
              </a:rPr>
              <a:t>Rediscovering Discipleship:</a:t>
            </a:r>
            <a:br>
              <a:rPr lang="en-US" sz="7500" b="1" dirty="0">
                <a:latin typeface="Optima" panose="02000503060000020004" pitchFamily="2" charset="0"/>
                <a:cs typeface="Futura Medium" panose="020B0602020204020303" pitchFamily="34" charset="-79"/>
              </a:rPr>
            </a:br>
            <a:r>
              <a:rPr lang="en-US" sz="7500" b="1" i="1" dirty="0">
                <a:latin typeface="Optima" panose="02000503060000020004" pitchFamily="2" charset="0"/>
                <a:cs typeface="Futura Medium" panose="020B0602020204020303" pitchFamily="34" charset="-79"/>
              </a:rPr>
              <a:t>Ordinary Means</a:t>
            </a:r>
            <a:br>
              <a:rPr lang="en-US" sz="7500" b="1" i="1" dirty="0">
                <a:latin typeface="Optima" panose="02000503060000020004" pitchFamily="2" charset="0"/>
                <a:cs typeface="Futura Medium" panose="020B0602020204020303" pitchFamily="34" charset="-79"/>
              </a:rPr>
            </a:br>
            <a:r>
              <a:rPr lang="en-US" sz="7500" b="1" i="1" dirty="0">
                <a:latin typeface="Optima" panose="02000503060000020004" pitchFamily="2" charset="0"/>
                <a:cs typeface="Futura Medium" panose="020B0602020204020303" pitchFamily="34" charset="-79"/>
              </a:rPr>
              <a:t>for an Extraordinary Call</a:t>
            </a:r>
          </a:p>
        </p:txBody>
      </p:sp>
    </p:spTree>
    <p:extLst>
      <p:ext uri="{BB962C8B-B14F-4D97-AF65-F5344CB8AC3E}">
        <p14:creationId xmlns:p14="http://schemas.microsoft.com/office/powerpoint/2010/main" val="2224429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8" y="1487605"/>
            <a:ext cx="11784805" cy="5063319"/>
          </a:xfrm>
        </p:spPr>
        <p:txBody>
          <a:bodyPr anchor="t">
            <a:noAutofit/>
          </a:bodyPr>
          <a:lstStyle/>
          <a:p>
            <a:pPr algn="l"/>
            <a:r>
              <a:rPr lang="en-US" sz="3200" b="1" dirty="0">
                <a:latin typeface="Optima" panose="02000503060000020004" pitchFamily="2" charset="0"/>
              </a:rPr>
              <a:t>Acts 2:42-47</a:t>
            </a:r>
            <a:br>
              <a:rPr lang="en-US" sz="3800" b="1" dirty="0">
                <a:latin typeface="Optima" panose="02000503060000020004" pitchFamily="2" charset="0"/>
              </a:rPr>
            </a:br>
            <a:br>
              <a:rPr lang="en-US" sz="1500" dirty="0">
                <a:latin typeface="Optima" panose="02000503060000020004" pitchFamily="2" charset="0"/>
              </a:rPr>
            </a:br>
            <a:r>
              <a:rPr lang="en-US" sz="3000" b="1" baseline="30000" dirty="0">
                <a:latin typeface="Optima" panose="02000503060000020004" pitchFamily="2" charset="0"/>
              </a:rPr>
              <a:t>42 </a:t>
            </a:r>
            <a:r>
              <a:rPr lang="en-US" sz="3000" dirty="0">
                <a:latin typeface="Optima" panose="02000503060000020004" pitchFamily="2" charset="0"/>
              </a:rPr>
              <a:t>And they devoted themselves to the apostles' teaching and the fellowship, to the breaking of bread and the prayers.</a:t>
            </a:r>
            <a:r>
              <a:rPr lang="en-US" sz="3000" b="1" baseline="30000" dirty="0">
                <a:latin typeface="Optima" panose="02000503060000020004" pitchFamily="2" charset="0"/>
              </a:rPr>
              <a:t>43 </a:t>
            </a:r>
            <a:r>
              <a:rPr lang="en-US" sz="3000" dirty="0">
                <a:latin typeface="Optima" panose="02000503060000020004" pitchFamily="2" charset="0"/>
              </a:rPr>
              <a:t>And awe came upon every soul, and many wonders and signs were being done through the apostles. </a:t>
            </a:r>
            <a:r>
              <a:rPr lang="en-US" sz="3000" b="1" baseline="30000" dirty="0">
                <a:latin typeface="Optima" panose="02000503060000020004" pitchFamily="2" charset="0"/>
              </a:rPr>
              <a:t>44 </a:t>
            </a:r>
            <a:r>
              <a:rPr lang="en-US" sz="3000" dirty="0">
                <a:latin typeface="Optima" panose="02000503060000020004" pitchFamily="2" charset="0"/>
              </a:rPr>
              <a:t>And all who believed were together and had all things in common. </a:t>
            </a:r>
            <a:r>
              <a:rPr lang="en-US" sz="3000" b="1" baseline="30000" dirty="0">
                <a:latin typeface="Optima" panose="02000503060000020004" pitchFamily="2" charset="0"/>
              </a:rPr>
              <a:t>45 </a:t>
            </a:r>
            <a:r>
              <a:rPr lang="en-US" sz="3000" dirty="0">
                <a:latin typeface="Optima" panose="02000503060000020004" pitchFamily="2" charset="0"/>
              </a:rPr>
              <a:t>And they were selling their possessions and belongings and distributing the proceeds to all, as any had need. </a:t>
            </a:r>
            <a:r>
              <a:rPr lang="en-US" sz="3000" b="1" baseline="30000" dirty="0">
                <a:latin typeface="Optima" panose="02000503060000020004" pitchFamily="2" charset="0"/>
              </a:rPr>
              <a:t>46 </a:t>
            </a:r>
            <a:r>
              <a:rPr lang="en-US" sz="3000" dirty="0">
                <a:latin typeface="Optima" panose="02000503060000020004" pitchFamily="2" charset="0"/>
              </a:rPr>
              <a:t>And day by day, attending the temple together and breaking bread in their homes, they received their food with glad and generous hearts, </a:t>
            </a:r>
            <a:r>
              <a:rPr lang="en-US" sz="3000" b="1" baseline="30000" dirty="0">
                <a:latin typeface="Optima" panose="02000503060000020004" pitchFamily="2" charset="0"/>
              </a:rPr>
              <a:t>47 </a:t>
            </a:r>
            <a:r>
              <a:rPr lang="en-US" sz="3000" dirty="0">
                <a:latin typeface="Optima" panose="02000503060000020004" pitchFamily="2" charset="0"/>
              </a:rPr>
              <a:t>praising God and having favor with all the people. And the Lord added to their number day by day those who were being saved.</a:t>
            </a:r>
            <a:br>
              <a:rPr lang="en-US" sz="3000" dirty="0">
                <a:latin typeface="Optima" panose="02000503060000020004" pitchFamily="2" charset="0"/>
              </a:rPr>
            </a:br>
            <a:br>
              <a:rPr lang="en-US" sz="3200" dirty="0">
                <a:latin typeface="Optima" panose="02000503060000020004" pitchFamily="2" charset="0"/>
              </a:rPr>
            </a:b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197928" y="73582"/>
            <a:ext cx="11784805" cy="1077218"/>
          </a:xfrm>
          <a:prstGeom prst="rect">
            <a:avLst/>
          </a:prstGeom>
          <a:noFill/>
        </p:spPr>
        <p:txBody>
          <a:bodyPr wrap="square" rtlCol="0">
            <a:spAutoFit/>
          </a:bodyPr>
          <a:lstStyle/>
          <a:p>
            <a:pPr algn="r"/>
            <a:r>
              <a:rPr lang="en-US" sz="3200" i="1" dirty="0">
                <a:latin typeface="Optima" panose="02000503060000020004" pitchFamily="2" charset="0"/>
              </a:rPr>
              <a:t>What are the </a:t>
            </a:r>
            <a:r>
              <a:rPr lang="en-US" sz="3200" b="1" i="1" dirty="0">
                <a:latin typeface="Optima" panose="02000503060000020004" pitchFamily="2" charset="0"/>
              </a:rPr>
              <a:t>‘ordinary means’ </a:t>
            </a:r>
            <a:r>
              <a:rPr lang="en-US" sz="3200" i="1" dirty="0">
                <a:latin typeface="Optima" panose="02000503060000020004" pitchFamily="2" charset="0"/>
              </a:rPr>
              <a:t>by which Christian disciples grow in their ability to follow Jesus in this way?</a:t>
            </a:r>
          </a:p>
        </p:txBody>
      </p:sp>
    </p:spTree>
    <p:extLst>
      <p:ext uri="{BB962C8B-B14F-4D97-AF65-F5344CB8AC3E}">
        <p14:creationId xmlns:p14="http://schemas.microsoft.com/office/powerpoint/2010/main" val="198342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8" y="2541895"/>
            <a:ext cx="11784805" cy="1774210"/>
          </a:xfrm>
        </p:spPr>
        <p:txBody>
          <a:bodyPr anchor="t">
            <a:noAutofit/>
          </a:bodyPr>
          <a:lstStyle/>
          <a:p>
            <a:pPr algn="l"/>
            <a:r>
              <a:rPr lang="en-US" sz="3200" b="1" dirty="0">
                <a:latin typeface="Optima" panose="02000503060000020004" pitchFamily="2" charset="0"/>
              </a:rPr>
              <a:t>Acts 2:42</a:t>
            </a:r>
            <a:br>
              <a:rPr lang="en-US" sz="3200" b="1" dirty="0">
                <a:latin typeface="Optima" panose="02000503060000020004" pitchFamily="2" charset="0"/>
              </a:rPr>
            </a:br>
            <a:br>
              <a:rPr lang="en-US" sz="1500" dirty="0">
                <a:latin typeface="Optima" panose="02000503060000020004" pitchFamily="2" charset="0"/>
              </a:rPr>
            </a:br>
            <a:r>
              <a:rPr lang="en-US" sz="3200" b="1" baseline="30000" dirty="0">
                <a:latin typeface="Optima" panose="02000503060000020004" pitchFamily="2" charset="0"/>
              </a:rPr>
              <a:t>42 </a:t>
            </a:r>
            <a:r>
              <a:rPr lang="en-US" sz="3200" dirty="0">
                <a:latin typeface="Optima" panose="02000503060000020004" pitchFamily="2" charset="0"/>
              </a:rPr>
              <a:t>And they devoted themselves to the apostles' teaching and the fellowship, to the breaking of bread and the prayers.</a:t>
            </a:r>
            <a:br>
              <a:rPr lang="en-US" sz="3000" dirty="0">
                <a:latin typeface="Optima" panose="02000503060000020004" pitchFamily="2" charset="0"/>
              </a:rPr>
            </a:br>
            <a:br>
              <a:rPr lang="en-US" sz="3200" dirty="0">
                <a:latin typeface="Optima" panose="02000503060000020004" pitchFamily="2" charset="0"/>
              </a:rPr>
            </a:b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197928" y="73582"/>
            <a:ext cx="11784805" cy="1077218"/>
          </a:xfrm>
          <a:prstGeom prst="rect">
            <a:avLst/>
          </a:prstGeom>
          <a:noFill/>
        </p:spPr>
        <p:txBody>
          <a:bodyPr wrap="square" rtlCol="0">
            <a:spAutoFit/>
          </a:bodyPr>
          <a:lstStyle/>
          <a:p>
            <a:pPr algn="r"/>
            <a:r>
              <a:rPr lang="en-US" sz="3200" i="1" dirty="0">
                <a:latin typeface="Optima" panose="02000503060000020004" pitchFamily="2" charset="0"/>
              </a:rPr>
              <a:t>What are the </a:t>
            </a:r>
            <a:r>
              <a:rPr lang="en-US" sz="3200" b="1" i="1" dirty="0">
                <a:latin typeface="Optima" panose="02000503060000020004" pitchFamily="2" charset="0"/>
              </a:rPr>
              <a:t>primary</a:t>
            </a:r>
            <a:r>
              <a:rPr lang="en-US" sz="3200" i="1" dirty="0">
                <a:latin typeface="Optima" panose="02000503060000020004" pitchFamily="2" charset="0"/>
              </a:rPr>
              <a:t> and secondary contexts by which disciples should look to regularly experience growth by these means?</a:t>
            </a:r>
          </a:p>
        </p:txBody>
      </p:sp>
    </p:spTree>
    <p:extLst>
      <p:ext uri="{BB962C8B-B14F-4D97-AF65-F5344CB8AC3E}">
        <p14:creationId xmlns:p14="http://schemas.microsoft.com/office/powerpoint/2010/main" val="3036695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7" y="1642849"/>
            <a:ext cx="11784805" cy="4281986"/>
          </a:xfrm>
        </p:spPr>
        <p:txBody>
          <a:bodyPr anchor="t">
            <a:noAutofit/>
          </a:bodyPr>
          <a:lstStyle/>
          <a:p>
            <a:pPr algn="l"/>
            <a:r>
              <a:rPr lang="en-US" sz="3200" b="1" dirty="0">
                <a:latin typeface="Optima" panose="02000503060000020004" pitchFamily="2" charset="0"/>
              </a:rPr>
              <a:t>Deuteronomy 6:4-8</a:t>
            </a:r>
            <a:br>
              <a:rPr lang="en-US" sz="3800" b="1" dirty="0">
                <a:latin typeface="Optima" panose="02000503060000020004" pitchFamily="2" charset="0"/>
              </a:rPr>
            </a:br>
            <a:br>
              <a:rPr lang="en-US" sz="1500" dirty="0">
                <a:latin typeface="Optima" panose="02000503060000020004" pitchFamily="2" charset="0"/>
              </a:rPr>
            </a:br>
            <a:r>
              <a:rPr lang="en-US" sz="3200" b="1" baseline="30000" dirty="0">
                <a:latin typeface="Optima" panose="02000503060000020004" pitchFamily="2" charset="0"/>
              </a:rPr>
              <a:t>4 </a:t>
            </a:r>
            <a:r>
              <a:rPr lang="en-US" sz="3200" dirty="0">
                <a:latin typeface="Optima" panose="02000503060000020004" pitchFamily="2" charset="0"/>
              </a:rPr>
              <a:t>“Hear, O Israel: The </a:t>
            </a:r>
            <a:r>
              <a:rPr lang="en-US" sz="3200" cap="small" dirty="0">
                <a:latin typeface="Optima" panose="02000503060000020004" pitchFamily="2" charset="0"/>
              </a:rPr>
              <a:t>Lord</a:t>
            </a:r>
            <a:r>
              <a:rPr lang="en-US" sz="3200" dirty="0">
                <a:latin typeface="Optima" panose="02000503060000020004" pitchFamily="2" charset="0"/>
              </a:rPr>
              <a:t> our God, the </a:t>
            </a:r>
            <a:r>
              <a:rPr lang="en-US" sz="3200" cap="small" dirty="0">
                <a:latin typeface="Optima" panose="02000503060000020004" pitchFamily="2" charset="0"/>
              </a:rPr>
              <a:t>Lord</a:t>
            </a:r>
            <a:r>
              <a:rPr lang="en-US" sz="3200" dirty="0">
                <a:latin typeface="Optima" panose="02000503060000020004" pitchFamily="2" charset="0"/>
              </a:rPr>
              <a:t> is one. </a:t>
            </a:r>
            <a:r>
              <a:rPr lang="en-US" sz="3200" b="1" baseline="30000" dirty="0">
                <a:latin typeface="Optima" panose="02000503060000020004" pitchFamily="2" charset="0"/>
              </a:rPr>
              <a:t>5 </a:t>
            </a:r>
            <a:r>
              <a:rPr lang="en-US" sz="3200" dirty="0">
                <a:latin typeface="Optima" panose="02000503060000020004" pitchFamily="2" charset="0"/>
              </a:rPr>
              <a:t>You shall love the </a:t>
            </a:r>
            <a:r>
              <a:rPr lang="en-US" sz="3200" cap="small" dirty="0">
                <a:latin typeface="Optima" panose="02000503060000020004" pitchFamily="2" charset="0"/>
              </a:rPr>
              <a:t>Lord</a:t>
            </a:r>
            <a:r>
              <a:rPr lang="en-US" sz="3200" dirty="0">
                <a:latin typeface="Optima" panose="02000503060000020004" pitchFamily="2" charset="0"/>
              </a:rPr>
              <a:t> your God with all your heart and with all your soul and with all your might. </a:t>
            </a:r>
            <a:r>
              <a:rPr lang="en-US" sz="3200" b="1" baseline="30000" dirty="0">
                <a:latin typeface="Optima" panose="02000503060000020004" pitchFamily="2" charset="0"/>
              </a:rPr>
              <a:t>6 </a:t>
            </a:r>
            <a:r>
              <a:rPr lang="en-US" sz="3200" dirty="0">
                <a:latin typeface="Optima" panose="02000503060000020004" pitchFamily="2" charset="0"/>
              </a:rPr>
              <a:t>And these words that I command you today shall be on your heart. </a:t>
            </a:r>
            <a:r>
              <a:rPr lang="en-US" sz="3200" b="1" baseline="30000" dirty="0">
                <a:latin typeface="Optima" panose="02000503060000020004" pitchFamily="2" charset="0"/>
              </a:rPr>
              <a:t>7 </a:t>
            </a:r>
            <a:r>
              <a:rPr lang="en-US" sz="3200" dirty="0">
                <a:latin typeface="Optima" panose="02000503060000020004" pitchFamily="2" charset="0"/>
              </a:rPr>
              <a:t>You shall teach them diligently to your children, and shall talk of them when you sit in your house, and when you walk by the way, and when you lie down, and when you rise. </a:t>
            </a:r>
            <a:r>
              <a:rPr lang="en-US" sz="3200" b="1" baseline="30000" dirty="0">
                <a:latin typeface="Optima" panose="02000503060000020004" pitchFamily="2" charset="0"/>
              </a:rPr>
              <a:t>8 </a:t>
            </a:r>
            <a:r>
              <a:rPr lang="en-US" sz="3200" dirty="0">
                <a:latin typeface="Optima" panose="02000503060000020004" pitchFamily="2" charset="0"/>
              </a:rPr>
              <a:t>You shall bind them as a sign on your hand, and they shall be as frontlets between your eyes.</a:t>
            </a:r>
            <a:br>
              <a:rPr lang="en-US" sz="3000" dirty="0">
                <a:latin typeface="Optima" panose="02000503060000020004" pitchFamily="2" charset="0"/>
              </a:rPr>
            </a:br>
            <a:br>
              <a:rPr lang="en-US" sz="3200" dirty="0">
                <a:latin typeface="Optima" panose="02000503060000020004" pitchFamily="2" charset="0"/>
              </a:rPr>
            </a:b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197928" y="73582"/>
            <a:ext cx="11784805" cy="1077218"/>
          </a:xfrm>
          <a:prstGeom prst="rect">
            <a:avLst/>
          </a:prstGeom>
          <a:noFill/>
        </p:spPr>
        <p:txBody>
          <a:bodyPr wrap="square" rtlCol="0">
            <a:spAutoFit/>
          </a:bodyPr>
          <a:lstStyle/>
          <a:p>
            <a:pPr algn="r"/>
            <a:r>
              <a:rPr lang="en-US" sz="3200" i="1" dirty="0">
                <a:latin typeface="Optima" panose="02000503060000020004" pitchFamily="2" charset="0"/>
              </a:rPr>
              <a:t>What are the </a:t>
            </a:r>
            <a:r>
              <a:rPr lang="en-US" sz="3200" b="1" i="1" dirty="0">
                <a:latin typeface="Optima" panose="02000503060000020004" pitchFamily="2" charset="0"/>
              </a:rPr>
              <a:t>primary</a:t>
            </a:r>
            <a:r>
              <a:rPr lang="en-US" sz="3200" i="1" dirty="0">
                <a:latin typeface="Optima" panose="02000503060000020004" pitchFamily="2" charset="0"/>
              </a:rPr>
              <a:t> and secondary contexts by which disciples should look to regularly experience growth by these means?</a:t>
            </a:r>
          </a:p>
        </p:txBody>
      </p:sp>
    </p:spTree>
    <p:extLst>
      <p:ext uri="{BB962C8B-B14F-4D97-AF65-F5344CB8AC3E}">
        <p14:creationId xmlns:p14="http://schemas.microsoft.com/office/powerpoint/2010/main" val="2366187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8" y="2173406"/>
            <a:ext cx="11784805" cy="3381233"/>
          </a:xfrm>
        </p:spPr>
        <p:txBody>
          <a:bodyPr anchor="t">
            <a:noAutofit/>
          </a:bodyPr>
          <a:lstStyle/>
          <a:p>
            <a:pPr algn="l"/>
            <a:r>
              <a:rPr lang="en-US" sz="3200" b="1" dirty="0">
                <a:latin typeface="Optima" panose="02000503060000020004" pitchFamily="2" charset="0"/>
              </a:rPr>
              <a:t>Matthew 6:5-6</a:t>
            </a:r>
            <a:br>
              <a:rPr lang="en-US" sz="3800" b="1" dirty="0">
                <a:latin typeface="Optima" panose="02000503060000020004" pitchFamily="2" charset="0"/>
              </a:rPr>
            </a:br>
            <a:br>
              <a:rPr lang="en-US" sz="1500" dirty="0">
                <a:latin typeface="Optima" panose="02000503060000020004" pitchFamily="2" charset="0"/>
              </a:rPr>
            </a:br>
            <a:r>
              <a:rPr lang="en-US" sz="3200" b="1" baseline="30000" dirty="0">
                <a:latin typeface="Optima" panose="02000503060000020004" pitchFamily="2" charset="0"/>
              </a:rPr>
              <a:t>5 </a:t>
            </a:r>
            <a:r>
              <a:rPr lang="en-US" sz="3200" dirty="0">
                <a:latin typeface="Optima" panose="02000503060000020004" pitchFamily="2" charset="0"/>
              </a:rPr>
              <a:t>“And when you pray, you must not be like the hypocrites. For they love to stand and pray in the synagogues and at the street corners, that they may be seen by others. Truly, I say to you, they have received their reward. </a:t>
            </a:r>
            <a:r>
              <a:rPr lang="en-US" sz="3200" b="1" baseline="30000" dirty="0">
                <a:latin typeface="Optima" panose="02000503060000020004" pitchFamily="2" charset="0"/>
              </a:rPr>
              <a:t>6 </a:t>
            </a:r>
            <a:r>
              <a:rPr lang="en-US" sz="3200" dirty="0">
                <a:latin typeface="Optima" panose="02000503060000020004" pitchFamily="2" charset="0"/>
              </a:rPr>
              <a:t>But when you pray, go into your room and shut the door and pray to your Father who is in secret. And your Father who sees in secret will reward you.</a:t>
            </a:r>
            <a:br>
              <a:rPr lang="en-US" sz="3000" dirty="0">
                <a:latin typeface="Optima" panose="02000503060000020004" pitchFamily="2" charset="0"/>
              </a:rPr>
            </a:br>
            <a:br>
              <a:rPr lang="en-US" sz="3200" dirty="0">
                <a:latin typeface="Optima" panose="02000503060000020004" pitchFamily="2" charset="0"/>
              </a:rPr>
            </a:b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197928" y="73582"/>
            <a:ext cx="11784805" cy="1077218"/>
          </a:xfrm>
          <a:prstGeom prst="rect">
            <a:avLst/>
          </a:prstGeom>
          <a:noFill/>
        </p:spPr>
        <p:txBody>
          <a:bodyPr wrap="square" rtlCol="0">
            <a:spAutoFit/>
          </a:bodyPr>
          <a:lstStyle/>
          <a:p>
            <a:pPr algn="r"/>
            <a:r>
              <a:rPr lang="en-US" sz="3200" i="1" dirty="0">
                <a:latin typeface="Optima" panose="02000503060000020004" pitchFamily="2" charset="0"/>
              </a:rPr>
              <a:t>What are the </a:t>
            </a:r>
            <a:r>
              <a:rPr lang="en-US" sz="3200" b="1" i="1" dirty="0">
                <a:latin typeface="Optima" panose="02000503060000020004" pitchFamily="2" charset="0"/>
              </a:rPr>
              <a:t>primary</a:t>
            </a:r>
            <a:r>
              <a:rPr lang="en-US" sz="3200" i="1" dirty="0">
                <a:latin typeface="Optima" panose="02000503060000020004" pitchFamily="2" charset="0"/>
              </a:rPr>
              <a:t> and secondary contexts by which disciples should look to regularly experience growth by these means?</a:t>
            </a:r>
          </a:p>
        </p:txBody>
      </p:sp>
    </p:spTree>
    <p:extLst>
      <p:ext uri="{BB962C8B-B14F-4D97-AF65-F5344CB8AC3E}">
        <p14:creationId xmlns:p14="http://schemas.microsoft.com/office/powerpoint/2010/main" val="470742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8" y="2368277"/>
            <a:ext cx="11784805" cy="2953230"/>
          </a:xfrm>
        </p:spPr>
        <p:txBody>
          <a:bodyPr anchor="t">
            <a:noAutofit/>
          </a:bodyPr>
          <a:lstStyle/>
          <a:p>
            <a:pPr algn="l"/>
            <a:r>
              <a:rPr lang="en-US" sz="3200" b="1" dirty="0">
                <a:latin typeface="Optima" panose="02000503060000020004" pitchFamily="2" charset="0"/>
              </a:rPr>
              <a:t>Acts 2:46-47</a:t>
            </a:r>
            <a:br>
              <a:rPr lang="en-US" sz="3800" b="1" dirty="0">
                <a:latin typeface="Optima" panose="02000503060000020004" pitchFamily="2" charset="0"/>
              </a:rPr>
            </a:br>
            <a:br>
              <a:rPr lang="en-US" sz="1500" dirty="0">
                <a:latin typeface="Optima" panose="02000503060000020004" pitchFamily="2" charset="0"/>
              </a:rPr>
            </a:br>
            <a:r>
              <a:rPr lang="en-US" sz="3200" b="1" baseline="30000" dirty="0">
                <a:latin typeface="Optima" panose="02000503060000020004" pitchFamily="2" charset="0"/>
              </a:rPr>
              <a:t>46 </a:t>
            </a:r>
            <a:r>
              <a:rPr lang="en-US" sz="3200" dirty="0">
                <a:latin typeface="Optima" panose="02000503060000020004" pitchFamily="2" charset="0"/>
              </a:rPr>
              <a:t>And day by day, attending the temple together and breaking bread in their homes, they received their food with glad and generous hearts, </a:t>
            </a:r>
            <a:r>
              <a:rPr lang="en-US" sz="3200" b="1" baseline="30000" dirty="0">
                <a:latin typeface="Optima" panose="02000503060000020004" pitchFamily="2" charset="0"/>
              </a:rPr>
              <a:t>47 </a:t>
            </a:r>
            <a:r>
              <a:rPr lang="en-US" sz="3200" dirty="0">
                <a:latin typeface="Optima" panose="02000503060000020004" pitchFamily="2" charset="0"/>
              </a:rPr>
              <a:t>praising God and having favor with all the people. And the Lord added to their number day by day those who were being saved.</a:t>
            </a:r>
            <a:br>
              <a:rPr lang="en-US" sz="3000" dirty="0">
                <a:latin typeface="Optima" panose="02000503060000020004" pitchFamily="2" charset="0"/>
              </a:rPr>
            </a:br>
            <a:br>
              <a:rPr lang="en-US" sz="3200" dirty="0">
                <a:latin typeface="Optima" panose="02000503060000020004" pitchFamily="2" charset="0"/>
              </a:rPr>
            </a:b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197928" y="73582"/>
            <a:ext cx="11784805" cy="1077218"/>
          </a:xfrm>
          <a:prstGeom prst="rect">
            <a:avLst/>
          </a:prstGeom>
          <a:noFill/>
        </p:spPr>
        <p:txBody>
          <a:bodyPr wrap="square" rtlCol="0">
            <a:spAutoFit/>
          </a:bodyPr>
          <a:lstStyle/>
          <a:p>
            <a:pPr algn="r"/>
            <a:r>
              <a:rPr lang="en-US" sz="3200" i="1" dirty="0">
                <a:latin typeface="Optima" panose="02000503060000020004" pitchFamily="2" charset="0"/>
              </a:rPr>
              <a:t>What are the primary and </a:t>
            </a:r>
            <a:r>
              <a:rPr lang="en-US" sz="3200" b="1" i="1" dirty="0">
                <a:latin typeface="Optima" panose="02000503060000020004" pitchFamily="2" charset="0"/>
              </a:rPr>
              <a:t>secondary </a:t>
            </a:r>
            <a:r>
              <a:rPr lang="en-US" sz="3200" i="1" dirty="0">
                <a:latin typeface="Optima" panose="02000503060000020004" pitchFamily="2" charset="0"/>
              </a:rPr>
              <a:t>contexts by which disciples should look to regularly experience growth by these means?</a:t>
            </a:r>
          </a:p>
        </p:txBody>
      </p:sp>
    </p:spTree>
    <p:extLst>
      <p:ext uri="{BB962C8B-B14F-4D97-AF65-F5344CB8AC3E}">
        <p14:creationId xmlns:p14="http://schemas.microsoft.com/office/powerpoint/2010/main" val="3877633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8" y="2518178"/>
            <a:ext cx="11784805" cy="2488536"/>
          </a:xfrm>
        </p:spPr>
        <p:txBody>
          <a:bodyPr anchor="t">
            <a:noAutofit/>
          </a:bodyPr>
          <a:lstStyle/>
          <a:p>
            <a:pPr algn="l"/>
            <a:r>
              <a:rPr lang="en-US" sz="3200" b="1" dirty="0">
                <a:latin typeface="Optima" panose="02000503060000020004" pitchFamily="2" charset="0"/>
              </a:rPr>
              <a:t>Hebrews 10:24-25</a:t>
            </a:r>
            <a:br>
              <a:rPr lang="en-US" sz="3800" b="1" dirty="0">
                <a:latin typeface="Optima" panose="02000503060000020004" pitchFamily="2" charset="0"/>
              </a:rPr>
            </a:br>
            <a:br>
              <a:rPr lang="en-US" sz="1500" dirty="0">
                <a:latin typeface="Optima" panose="02000503060000020004" pitchFamily="2" charset="0"/>
              </a:rPr>
            </a:br>
            <a:r>
              <a:rPr lang="en-US" sz="3200" b="1" baseline="30000" dirty="0">
                <a:latin typeface="Optima" panose="02000503060000020004" pitchFamily="2" charset="0"/>
              </a:rPr>
              <a:t>24 </a:t>
            </a:r>
            <a:r>
              <a:rPr lang="en-US" sz="3200" dirty="0">
                <a:latin typeface="Optima" panose="02000503060000020004" pitchFamily="2" charset="0"/>
              </a:rPr>
              <a:t>And let us consider how to stir up one another to love and good works, </a:t>
            </a:r>
            <a:r>
              <a:rPr lang="en-US" sz="3200" b="1" baseline="30000" dirty="0">
                <a:latin typeface="Optima" panose="02000503060000020004" pitchFamily="2" charset="0"/>
              </a:rPr>
              <a:t>25 </a:t>
            </a:r>
            <a:r>
              <a:rPr lang="en-US" sz="3200" dirty="0">
                <a:latin typeface="Optima" panose="02000503060000020004" pitchFamily="2" charset="0"/>
              </a:rPr>
              <a:t>not neglecting to meet together, as is the habit of some, but encouraging one another, and all the more as you see the Day drawing near.</a:t>
            </a:r>
            <a:br>
              <a:rPr lang="en-US" sz="3000" dirty="0">
                <a:latin typeface="Optima" panose="02000503060000020004" pitchFamily="2" charset="0"/>
              </a:rPr>
            </a:br>
            <a:br>
              <a:rPr lang="en-US" sz="3200" dirty="0">
                <a:latin typeface="Optima" panose="02000503060000020004" pitchFamily="2" charset="0"/>
              </a:rPr>
            </a:b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197928" y="73582"/>
            <a:ext cx="11784805" cy="1077218"/>
          </a:xfrm>
          <a:prstGeom prst="rect">
            <a:avLst/>
          </a:prstGeom>
          <a:noFill/>
        </p:spPr>
        <p:txBody>
          <a:bodyPr wrap="square" rtlCol="0">
            <a:spAutoFit/>
          </a:bodyPr>
          <a:lstStyle/>
          <a:p>
            <a:pPr algn="r"/>
            <a:r>
              <a:rPr lang="en-US" sz="3200" i="1" dirty="0">
                <a:latin typeface="Optima" panose="02000503060000020004" pitchFamily="2" charset="0"/>
              </a:rPr>
              <a:t>What are the primary and </a:t>
            </a:r>
            <a:r>
              <a:rPr lang="en-US" sz="3200" b="1" i="1" dirty="0">
                <a:latin typeface="Optima" panose="02000503060000020004" pitchFamily="2" charset="0"/>
              </a:rPr>
              <a:t>secondary </a:t>
            </a:r>
            <a:r>
              <a:rPr lang="en-US" sz="3200" i="1" dirty="0">
                <a:latin typeface="Optima" panose="02000503060000020004" pitchFamily="2" charset="0"/>
              </a:rPr>
              <a:t>contexts by which disciples should look to regularly experience growth by these means?</a:t>
            </a:r>
          </a:p>
        </p:txBody>
      </p:sp>
    </p:spTree>
    <p:extLst>
      <p:ext uri="{BB962C8B-B14F-4D97-AF65-F5344CB8AC3E}">
        <p14:creationId xmlns:p14="http://schemas.microsoft.com/office/powerpoint/2010/main" val="3004713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8" y="1229029"/>
            <a:ext cx="11784805" cy="5501556"/>
          </a:xfrm>
        </p:spPr>
        <p:txBody>
          <a:bodyPr anchor="t">
            <a:noAutofit/>
          </a:bodyPr>
          <a:lstStyle/>
          <a:p>
            <a:pPr algn="l"/>
            <a:r>
              <a:rPr lang="en-US" sz="3200" b="1" dirty="0">
                <a:latin typeface="Optima" panose="02000503060000020004" pitchFamily="2" charset="0"/>
              </a:rPr>
              <a:t>Titus 2:1-8</a:t>
            </a:r>
            <a:br>
              <a:rPr lang="en-US" sz="3800" b="1" dirty="0">
                <a:latin typeface="Optima" panose="02000503060000020004" pitchFamily="2" charset="0"/>
              </a:rPr>
            </a:br>
            <a:br>
              <a:rPr lang="en-US" sz="1500" dirty="0">
                <a:latin typeface="Optima" panose="02000503060000020004" pitchFamily="2" charset="0"/>
              </a:rPr>
            </a:br>
            <a:r>
              <a:rPr lang="en-US" sz="2900" b="1" baseline="30000" dirty="0">
                <a:latin typeface="Optima" panose="02000503060000020004" pitchFamily="2" charset="0"/>
              </a:rPr>
              <a:t>1 </a:t>
            </a:r>
            <a:r>
              <a:rPr lang="en-US" sz="2900" dirty="0">
                <a:latin typeface="Optima" panose="02000503060000020004" pitchFamily="2" charset="0"/>
              </a:rPr>
              <a:t>But as for you, teach what accords with sound doctrine. </a:t>
            </a:r>
            <a:r>
              <a:rPr lang="en-US" sz="2900" b="1" baseline="30000" dirty="0">
                <a:latin typeface="Optima" panose="02000503060000020004" pitchFamily="2" charset="0"/>
              </a:rPr>
              <a:t>2 </a:t>
            </a:r>
            <a:r>
              <a:rPr lang="en-US" sz="2900" dirty="0">
                <a:latin typeface="Optima" panose="02000503060000020004" pitchFamily="2" charset="0"/>
              </a:rPr>
              <a:t>Older men are to be sober-minded, dignified, self-controlled, sound in faith, in love, and in steadfastness.</a:t>
            </a:r>
            <a:r>
              <a:rPr lang="en-US" sz="2900" b="1" baseline="30000" dirty="0">
                <a:latin typeface="Optima" panose="02000503060000020004" pitchFamily="2" charset="0"/>
              </a:rPr>
              <a:t>3 </a:t>
            </a:r>
            <a:r>
              <a:rPr lang="en-US" sz="2900" dirty="0">
                <a:latin typeface="Optima" panose="02000503060000020004" pitchFamily="2" charset="0"/>
              </a:rPr>
              <a:t>Older women likewise are to be reverent in behavior, not slanderers or slaves to much wine. They are to teach what is good, </a:t>
            </a:r>
            <a:r>
              <a:rPr lang="en-US" sz="2900" b="1" baseline="30000" dirty="0">
                <a:latin typeface="Optima" panose="02000503060000020004" pitchFamily="2" charset="0"/>
              </a:rPr>
              <a:t>4 </a:t>
            </a:r>
            <a:r>
              <a:rPr lang="en-US" sz="2900" dirty="0">
                <a:latin typeface="Optima" panose="02000503060000020004" pitchFamily="2" charset="0"/>
              </a:rPr>
              <a:t>and so train the young women to love their husbands and children, </a:t>
            </a:r>
            <a:r>
              <a:rPr lang="en-US" sz="2900" b="1" baseline="30000" dirty="0">
                <a:latin typeface="Optima" panose="02000503060000020004" pitchFamily="2" charset="0"/>
              </a:rPr>
              <a:t>5 </a:t>
            </a:r>
            <a:r>
              <a:rPr lang="en-US" sz="2900" dirty="0">
                <a:latin typeface="Optima" panose="02000503060000020004" pitchFamily="2" charset="0"/>
              </a:rPr>
              <a:t>to be self-controlled, pure, working at home, kind, and submissive to their own husbands, that the word of God may not be reviled.</a:t>
            </a:r>
            <a:r>
              <a:rPr lang="en-US" sz="2900" b="1" baseline="30000" dirty="0">
                <a:latin typeface="Optima" panose="02000503060000020004" pitchFamily="2" charset="0"/>
              </a:rPr>
              <a:t>6 </a:t>
            </a:r>
            <a:r>
              <a:rPr lang="en-US" sz="2900" dirty="0">
                <a:latin typeface="Optima" panose="02000503060000020004" pitchFamily="2" charset="0"/>
              </a:rPr>
              <a:t>Likewise, urge the younger men to be self-controlled. </a:t>
            </a:r>
            <a:r>
              <a:rPr lang="en-US" sz="2900" b="1" baseline="30000" dirty="0">
                <a:latin typeface="Optima" panose="02000503060000020004" pitchFamily="2" charset="0"/>
              </a:rPr>
              <a:t>7 </a:t>
            </a:r>
            <a:r>
              <a:rPr lang="en-US" sz="2900" dirty="0">
                <a:latin typeface="Optima" panose="02000503060000020004" pitchFamily="2" charset="0"/>
              </a:rPr>
              <a:t>Show yourself in all respects to be a model of good works, and in your teaching show integrity, dignity, </a:t>
            </a:r>
            <a:r>
              <a:rPr lang="en-US" sz="2900" b="1" baseline="30000" dirty="0">
                <a:latin typeface="Optima" panose="02000503060000020004" pitchFamily="2" charset="0"/>
              </a:rPr>
              <a:t>8 </a:t>
            </a:r>
            <a:r>
              <a:rPr lang="en-US" sz="2900" dirty="0">
                <a:latin typeface="Optima" panose="02000503060000020004" pitchFamily="2" charset="0"/>
              </a:rPr>
              <a:t>and sound speech that cannot be condemned, so that an opponent may be put to shame, having nothing evil to say about us.</a:t>
            </a:r>
            <a:br>
              <a:rPr lang="en-US" sz="2900" dirty="0">
                <a:latin typeface="Optima" panose="02000503060000020004" pitchFamily="2" charset="0"/>
              </a:rPr>
            </a:br>
            <a:br>
              <a:rPr lang="en-US" sz="3200" dirty="0">
                <a:latin typeface="Optima" panose="02000503060000020004" pitchFamily="2" charset="0"/>
              </a:rPr>
            </a:b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197928" y="73582"/>
            <a:ext cx="11784805" cy="1077218"/>
          </a:xfrm>
          <a:prstGeom prst="rect">
            <a:avLst/>
          </a:prstGeom>
          <a:noFill/>
        </p:spPr>
        <p:txBody>
          <a:bodyPr wrap="square" rtlCol="0">
            <a:spAutoFit/>
          </a:bodyPr>
          <a:lstStyle/>
          <a:p>
            <a:pPr algn="r"/>
            <a:r>
              <a:rPr lang="en-US" sz="3200" i="1" dirty="0">
                <a:latin typeface="Optima" panose="02000503060000020004" pitchFamily="2" charset="0"/>
              </a:rPr>
              <a:t>What are the primary and </a:t>
            </a:r>
            <a:r>
              <a:rPr lang="en-US" sz="3200" b="1" i="1" dirty="0">
                <a:latin typeface="Optima" panose="02000503060000020004" pitchFamily="2" charset="0"/>
              </a:rPr>
              <a:t>secondary </a:t>
            </a:r>
            <a:r>
              <a:rPr lang="en-US" sz="3200" i="1" dirty="0">
                <a:latin typeface="Optima" panose="02000503060000020004" pitchFamily="2" charset="0"/>
              </a:rPr>
              <a:t>contexts by which disciples should look to regularly experience growth by these means?</a:t>
            </a:r>
          </a:p>
        </p:txBody>
      </p:sp>
    </p:spTree>
    <p:extLst>
      <p:ext uri="{BB962C8B-B14F-4D97-AF65-F5344CB8AC3E}">
        <p14:creationId xmlns:p14="http://schemas.microsoft.com/office/powerpoint/2010/main" val="2159606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279816" y="1702936"/>
            <a:ext cx="11632368" cy="3452128"/>
          </a:xfrm>
        </p:spPr>
        <p:txBody>
          <a:bodyPr>
            <a:noAutofit/>
          </a:bodyPr>
          <a:lstStyle/>
          <a:p>
            <a:pPr>
              <a:lnSpc>
                <a:spcPct val="100000"/>
              </a:lnSpc>
            </a:pPr>
            <a:r>
              <a:rPr lang="en-US" sz="7500" b="1" dirty="0">
                <a:latin typeface="Optima" panose="02000503060000020004" pitchFamily="2" charset="0"/>
                <a:cs typeface="Futura Medium" panose="020B0602020204020303" pitchFamily="34" charset="-79"/>
              </a:rPr>
              <a:t>Rediscovering Discipleship:</a:t>
            </a:r>
            <a:br>
              <a:rPr lang="en-US" sz="7500" b="1" dirty="0">
                <a:latin typeface="Optima" panose="02000503060000020004" pitchFamily="2" charset="0"/>
                <a:cs typeface="Futura Medium" panose="020B0602020204020303" pitchFamily="34" charset="-79"/>
              </a:rPr>
            </a:br>
            <a:r>
              <a:rPr lang="en-US" sz="7500" b="1" i="1" dirty="0">
                <a:latin typeface="Optima" panose="02000503060000020004" pitchFamily="2" charset="0"/>
                <a:cs typeface="Futura Medium" panose="020B0602020204020303" pitchFamily="34" charset="-79"/>
              </a:rPr>
              <a:t>Ordinary Means</a:t>
            </a:r>
            <a:br>
              <a:rPr lang="en-US" sz="7500" b="1" i="1" dirty="0">
                <a:latin typeface="Optima" panose="02000503060000020004" pitchFamily="2" charset="0"/>
                <a:cs typeface="Futura Medium" panose="020B0602020204020303" pitchFamily="34" charset="-79"/>
              </a:rPr>
            </a:br>
            <a:r>
              <a:rPr lang="en-US" sz="7500" b="1" i="1" dirty="0">
                <a:latin typeface="Optima" panose="02000503060000020004" pitchFamily="2" charset="0"/>
                <a:cs typeface="Futura Medium" panose="020B0602020204020303" pitchFamily="34" charset="-79"/>
              </a:rPr>
              <a:t>for an Extraordinary Call</a:t>
            </a:r>
          </a:p>
        </p:txBody>
      </p:sp>
    </p:spTree>
    <p:extLst>
      <p:ext uri="{BB962C8B-B14F-4D97-AF65-F5344CB8AC3E}">
        <p14:creationId xmlns:p14="http://schemas.microsoft.com/office/powerpoint/2010/main" val="3639108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7" y="1815881"/>
            <a:ext cx="11784805" cy="4025359"/>
          </a:xfrm>
        </p:spPr>
        <p:txBody>
          <a:bodyPr anchor="t">
            <a:noAutofit/>
          </a:bodyPr>
          <a:lstStyle/>
          <a:p>
            <a:pPr algn="l"/>
            <a:r>
              <a:rPr lang="en-US" sz="3200" b="1" dirty="0">
                <a:latin typeface="Optima" panose="02000503060000020004" pitchFamily="2" charset="0"/>
              </a:rPr>
              <a:t>- Accessibility</a:t>
            </a:r>
            <a:br>
              <a:rPr lang="en-US" sz="3200" b="1" dirty="0">
                <a:latin typeface="Optima" panose="02000503060000020004" pitchFamily="2" charset="0"/>
              </a:rPr>
            </a:br>
            <a:br>
              <a:rPr lang="en-US" sz="3200" b="1" dirty="0">
                <a:latin typeface="Optima" panose="02000503060000020004" pitchFamily="2" charset="0"/>
              </a:rPr>
            </a:br>
            <a:r>
              <a:rPr lang="en-US" sz="3200" b="1" dirty="0">
                <a:latin typeface="Optima" panose="02000503060000020004" pitchFamily="2" charset="0"/>
              </a:rPr>
              <a:t>- Effectiveness</a:t>
            </a:r>
            <a:br>
              <a:rPr lang="en-US" sz="3200" b="1" dirty="0">
                <a:latin typeface="Optima" panose="02000503060000020004" pitchFamily="2" charset="0"/>
              </a:rPr>
            </a:br>
            <a:br>
              <a:rPr lang="en-US" sz="3200" b="1" dirty="0">
                <a:latin typeface="Optima" panose="02000503060000020004" pitchFamily="2" charset="0"/>
              </a:rPr>
            </a:br>
            <a:r>
              <a:rPr lang="en-US" sz="3200" b="1" dirty="0">
                <a:latin typeface="Optima" panose="02000503060000020004" pitchFamily="2" charset="0"/>
              </a:rPr>
              <a:t>- Unification</a:t>
            </a:r>
            <a:br>
              <a:rPr lang="en-US" sz="3200" b="1" dirty="0">
                <a:latin typeface="Optima" panose="02000503060000020004" pitchFamily="2" charset="0"/>
              </a:rPr>
            </a:br>
            <a:br>
              <a:rPr lang="en-US" sz="3200" b="1" dirty="0">
                <a:latin typeface="Optima" panose="02000503060000020004" pitchFamily="2" charset="0"/>
              </a:rPr>
            </a:br>
            <a:r>
              <a:rPr lang="en-US" sz="3200" b="1" dirty="0">
                <a:latin typeface="Optima" panose="02000503060000020004" pitchFamily="2" charset="0"/>
              </a:rPr>
              <a:t>- Clarification</a:t>
            </a:r>
            <a:br>
              <a:rPr lang="en-US" sz="3200" b="1" dirty="0">
                <a:latin typeface="Optima" panose="02000503060000020004" pitchFamily="2" charset="0"/>
              </a:rPr>
            </a:br>
            <a:br>
              <a:rPr lang="en-US" sz="3200" b="1" dirty="0">
                <a:latin typeface="Optima" panose="02000503060000020004" pitchFamily="2" charset="0"/>
              </a:rPr>
            </a:br>
            <a:r>
              <a:rPr lang="en-US" sz="3200" b="1" dirty="0">
                <a:latin typeface="Optima" panose="02000503060000020004" pitchFamily="2" charset="0"/>
              </a:rPr>
              <a:t>- Edification</a:t>
            </a:r>
            <a:br>
              <a:rPr lang="en-US" sz="3200" dirty="0">
                <a:latin typeface="Optima" panose="02000503060000020004" pitchFamily="2" charset="0"/>
              </a:rPr>
            </a:br>
            <a:br>
              <a:rPr lang="en-US" sz="3200" dirty="0">
                <a:latin typeface="Optima" panose="02000503060000020004" pitchFamily="2" charset="0"/>
              </a:rPr>
            </a:b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197928" y="73582"/>
            <a:ext cx="11784805" cy="1077218"/>
          </a:xfrm>
          <a:prstGeom prst="rect">
            <a:avLst/>
          </a:prstGeom>
          <a:noFill/>
        </p:spPr>
        <p:txBody>
          <a:bodyPr wrap="square" rtlCol="0">
            <a:spAutoFit/>
          </a:bodyPr>
          <a:lstStyle/>
          <a:p>
            <a:pPr algn="r"/>
            <a:r>
              <a:rPr lang="en-US" sz="3200" i="1" dirty="0">
                <a:latin typeface="Optima" panose="02000503060000020004" pitchFamily="2" charset="0"/>
              </a:rPr>
              <a:t>What are the unique </a:t>
            </a:r>
            <a:r>
              <a:rPr lang="en-US" sz="3200" b="1" i="1" dirty="0">
                <a:latin typeface="Optima" panose="02000503060000020004" pitchFamily="2" charset="0"/>
              </a:rPr>
              <a:t>benefits</a:t>
            </a:r>
            <a:r>
              <a:rPr lang="en-US" sz="3200" i="1" dirty="0">
                <a:latin typeface="Optima" panose="02000503060000020004" pitchFamily="2" charset="0"/>
              </a:rPr>
              <a:t> of focusing on ordinary means of grace in intercultural discipling contexts?</a:t>
            </a:r>
          </a:p>
        </p:txBody>
      </p:sp>
    </p:spTree>
    <p:extLst>
      <p:ext uri="{BB962C8B-B14F-4D97-AF65-F5344CB8AC3E}">
        <p14:creationId xmlns:p14="http://schemas.microsoft.com/office/powerpoint/2010/main" val="1863722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7" y="2645615"/>
            <a:ext cx="11784805" cy="2180386"/>
          </a:xfrm>
        </p:spPr>
        <p:txBody>
          <a:bodyPr anchor="t">
            <a:noAutofit/>
          </a:bodyPr>
          <a:lstStyle/>
          <a:p>
            <a:pPr algn="l"/>
            <a:r>
              <a:rPr lang="en-US" sz="3050" dirty="0">
                <a:latin typeface="Optima" panose="02000503060000020004" pitchFamily="2" charset="0"/>
              </a:rPr>
              <a:t>- Different culturally informed </a:t>
            </a:r>
            <a:r>
              <a:rPr lang="en-US" sz="3050" b="1" dirty="0">
                <a:latin typeface="Optima" panose="02000503060000020004" pitchFamily="2" charset="0"/>
              </a:rPr>
              <a:t>interpretations of Scripture</a:t>
            </a:r>
            <a:br>
              <a:rPr lang="en-US" sz="3050" b="1" dirty="0">
                <a:latin typeface="Optima" panose="02000503060000020004" pitchFamily="2" charset="0"/>
              </a:rPr>
            </a:br>
            <a:br>
              <a:rPr lang="en-US" sz="3050" b="1" dirty="0">
                <a:latin typeface="Optima" panose="02000503060000020004" pitchFamily="2" charset="0"/>
              </a:rPr>
            </a:br>
            <a:r>
              <a:rPr lang="en-US" sz="3050" dirty="0">
                <a:latin typeface="Optima" panose="02000503060000020004" pitchFamily="2" charset="0"/>
              </a:rPr>
              <a:t>-</a:t>
            </a:r>
            <a:r>
              <a:rPr lang="en-US" sz="3050" b="1" dirty="0">
                <a:latin typeface="Optima" panose="02000503060000020004" pitchFamily="2" charset="0"/>
              </a:rPr>
              <a:t> </a:t>
            </a:r>
            <a:r>
              <a:rPr lang="en-US" sz="3050" dirty="0">
                <a:latin typeface="Optima" panose="02000503060000020004" pitchFamily="2" charset="0"/>
              </a:rPr>
              <a:t>Different culturally informed </a:t>
            </a:r>
            <a:r>
              <a:rPr lang="en-US" sz="3050" b="1" dirty="0">
                <a:latin typeface="Optima" panose="02000503060000020004" pitchFamily="2" charset="0"/>
              </a:rPr>
              <a:t>worship preferences</a:t>
            </a:r>
            <a:br>
              <a:rPr lang="en-US" sz="3050" b="1" dirty="0">
                <a:latin typeface="Optima" panose="02000503060000020004" pitchFamily="2" charset="0"/>
              </a:rPr>
            </a:br>
            <a:br>
              <a:rPr lang="en-US" sz="3050" b="1" dirty="0">
                <a:latin typeface="Optima" panose="02000503060000020004" pitchFamily="2" charset="0"/>
              </a:rPr>
            </a:br>
            <a:r>
              <a:rPr lang="en-US" sz="3050" dirty="0">
                <a:latin typeface="Optima" panose="02000503060000020004" pitchFamily="2" charset="0"/>
              </a:rPr>
              <a:t>-</a:t>
            </a:r>
            <a:r>
              <a:rPr lang="en-US" sz="3050" b="1" dirty="0">
                <a:latin typeface="Optima" panose="02000503060000020004" pitchFamily="2" charset="0"/>
              </a:rPr>
              <a:t> </a:t>
            </a:r>
            <a:r>
              <a:rPr lang="en-US" sz="3050" dirty="0">
                <a:latin typeface="Optima" panose="02000503060000020004" pitchFamily="2" charset="0"/>
              </a:rPr>
              <a:t>Different culturally informed </a:t>
            </a:r>
            <a:r>
              <a:rPr lang="en-US" sz="3050" b="1" dirty="0">
                <a:latin typeface="Optima" panose="02000503060000020004" pitchFamily="2" charset="0"/>
              </a:rPr>
              <a:t>expectations of gospel community life</a:t>
            </a:r>
            <a:br>
              <a:rPr lang="en-US" sz="3200" b="1" dirty="0">
                <a:latin typeface="Optima" panose="02000503060000020004" pitchFamily="2" charset="0"/>
              </a:rPr>
            </a:br>
            <a:br>
              <a:rPr lang="en-US" sz="3200" dirty="0">
                <a:latin typeface="Optima" panose="02000503060000020004" pitchFamily="2" charset="0"/>
              </a:rPr>
            </a:br>
            <a:br>
              <a:rPr lang="en-US" sz="3200" dirty="0">
                <a:latin typeface="Optima" panose="02000503060000020004" pitchFamily="2" charset="0"/>
              </a:rPr>
            </a:b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197928" y="73582"/>
            <a:ext cx="11784805" cy="1077218"/>
          </a:xfrm>
          <a:prstGeom prst="rect">
            <a:avLst/>
          </a:prstGeom>
          <a:noFill/>
        </p:spPr>
        <p:txBody>
          <a:bodyPr wrap="square" rtlCol="0">
            <a:spAutoFit/>
          </a:bodyPr>
          <a:lstStyle/>
          <a:p>
            <a:pPr algn="r"/>
            <a:r>
              <a:rPr lang="en-US" sz="3200" i="1" dirty="0">
                <a:latin typeface="Optima" panose="02000503060000020004" pitchFamily="2" charset="0"/>
              </a:rPr>
              <a:t>What are the unique </a:t>
            </a:r>
            <a:r>
              <a:rPr lang="en-US" sz="3200" b="1" i="1" dirty="0">
                <a:latin typeface="Optima" panose="02000503060000020004" pitchFamily="2" charset="0"/>
              </a:rPr>
              <a:t>challenges</a:t>
            </a:r>
            <a:r>
              <a:rPr lang="en-US" sz="3200" i="1" dirty="0">
                <a:latin typeface="Optima" panose="02000503060000020004" pitchFamily="2" charset="0"/>
              </a:rPr>
              <a:t> of focusing on ordinary means of grace in intercultural discipling contexts?</a:t>
            </a:r>
          </a:p>
        </p:txBody>
      </p:sp>
    </p:spTree>
    <p:extLst>
      <p:ext uri="{BB962C8B-B14F-4D97-AF65-F5344CB8AC3E}">
        <p14:creationId xmlns:p14="http://schemas.microsoft.com/office/powerpoint/2010/main" val="2792100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8" y="1607024"/>
            <a:ext cx="11784805" cy="3643953"/>
          </a:xfrm>
        </p:spPr>
        <p:txBody>
          <a:bodyPr anchor="t">
            <a:noAutofit/>
          </a:bodyPr>
          <a:lstStyle/>
          <a:p>
            <a:pPr algn="l">
              <a:lnSpc>
                <a:spcPct val="100000"/>
              </a:lnSpc>
            </a:pPr>
            <a:r>
              <a:rPr lang="en-US" sz="7500" dirty="0">
                <a:latin typeface="Optima" panose="02000503060000020004" pitchFamily="2" charset="0"/>
                <a:cs typeface="Futura Medium" panose="020B0602020204020303" pitchFamily="34" charset="-79"/>
              </a:rPr>
              <a:t>1. Name</a:t>
            </a:r>
            <a:br>
              <a:rPr lang="en-US" sz="7500" dirty="0">
                <a:latin typeface="Optima" panose="02000503060000020004" pitchFamily="2" charset="0"/>
                <a:cs typeface="Futura Medium" panose="020B0602020204020303" pitchFamily="34" charset="-79"/>
              </a:rPr>
            </a:br>
            <a:r>
              <a:rPr lang="en-US" sz="7500" dirty="0">
                <a:latin typeface="Optima" panose="02000503060000020004" pitchFamily="2" charset="0"/>
                <a:cs typeface="Futura Medium" panose="020B0602020204020303" pitchFamily="34" charset="-79"/>
              </a:rPr>
              <a:t>2. Hometown</a:t>
            </a:r>
            <a:br>
              <a:rPr lang="en-US" sz="7500" dirty="0">
                <a:latin typeface="Optima" panose="02000503060000020004" pitchFamily="2" charset="0"/>
                <a:cs typeface="Futura Medium" panose="020B0602020204020303" pitchFamily="34" charset="-79"/>
              </a:rPr>
            </a:br>
            <a:r>
              <a:rPr lang="en-US" sz="7500" dirty="0">
                <a:latin typeface="Optima" panose="02000503060000020004" pitchFamily="2" charset="0"/>
                <a:cs typeface="Futura Medium" panose="020B0602020204020303" pitchFamily="34" charset="-79"/>
              </a:rPr>
              <a:t>3. </a:t>
            </a:r>
            <a:r>
              <a:rPr lang="en-US" sz="7500" i="1" dirty="0">
                <a:latin typeface="Optima" panose="02000503060000020004" pitchFamily="2" charset="0"/>
                <a:cs typeface="Futura Medium" panose="020B0602020204020303" pitchFamily="34" charset="-79"/>
              </a:rPr>
              <a:t>Why this seminar? </a:t>
            </a: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3173105" y="0"/>
            <a:ext cx="5845791" cy="1246495"/>
          </a:xfrm>
          <a:prstGeom prst="rect">
            <a:avLst/>
          </a:prstGeom>
          <a:noFill/>
        </p:spPr>
        <p:txBody>
          <a:bodyPr wrap="square" rtlCol="0">
            <a:spAutoFit/>
          </a:bodyPr>
          <a:lstStyle/>
          <a:p>
            <a:r>
              <a:rPr lang="en-US" sz="7500" b="1" dirty="0">
                <a:solidFill>
                  <a:prstClr val="white"/>
                </a:solidFill>
                <a:latin typeface="Optima" panose="02000503060000020004" pitchFamily="2" charset="0"/>
                <a:ea typeface="+mj-ea"/>
                <a:cs typeface="Futura Medium" panose="020B0602020204020303" pitchFamily="34" charset="-79"/>
              </a:rPr>
              <a:t>Introductions</a:t>
            </a:r>
            <a:endParaRPr lang="en-US" dirty="0"/>
          </a:p>
        </p:txBody>
      </p:sp>
    </p:spTree>
    <p:extLst>
      <p:ext uri="{BB962C8B-B14F-4D97-AF65-F5344CB8AC3E}">
        <p14:creationId xmlns:p14="http://schemas.microsoft.com/office/powerpoint/2010/main" val="4096165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279816" y="1702936"/>
            <a:ext cx="11632368" cy="3452128"/>
          </a:xfrm>
        </p:spPr>
        <p:txBody>
          <a:bodyPr>
            <a:noAutofit/>
          </a:bodyPr>
          <a:lstStyle/>
          <a:p>
            <a:pPr>
              <a:lnSpc>
                <a:spcPct val="100000"/>
              </a:lnSpc>
            </a:pPr>
            <a:r>
              <a:rPr lang="en-US" sz="7500" b="1" dirty="0">
                <a:latin typeface="Optima" panose="02000503060000020004" pitchFamily="2" charset="0"/>
                <a:cs typeface="Futura Medium" panose="020B0602020204020303" pitchFamily="34" charset="-79"/>
              </a:rPr>
              <a:t>Rediscovering Discipleship:</a:t>
            </a:r>
            <a:br>
              <a:rPr lang="en-US" sz="7500" b="1" dirty="0">
                <a:latin typeface="Optima" panose="02000503060000020004" pitchFamily="2" charset="0"/>
                <a:cs typeface="Futura Medium" panose="020B0602020204020303" pitchFamily="34" charset="-79"/>
              </a:rPr>
            </a:br>
            <a:r>
              <a:rPr lang="en-US" sz="7500" b="1" i="1" dirty="0">
                <a:latin typeface="Optima" panose="02000503060000020004" pitchFamily="2" charset="0"/>
                <a:cs typeface="Futura Medium" panose="020B0602020204020303" pitchFamily="34" charset="-79"/>
              </a:rPr>
              <a:t>Ordinary Means</a:t>
            </a:r>
            <a:br>
              <a:rPr lang="en-US" sz="7500" b="1" i="1" dirty="0">
                <a:latin typeface="Optima" panose="02000503060000020004" pitchFamily="2" charset="0"/>
                <a:cs typeface="Futura Medium" panose="020B0602020204020303" pitchFamily="34" charset="-79"/>
              </a:rPr>
            </a:br>
            <a:r>
              <a:rPr lang="en-US" sz="7500" b="1" i="1" dirty="0">
                <a:latin typeface="Optima" panose="02000503060000020004" pitchFamily="2" charset="0"/>
                <a:cs typeface="Futura Medium" panose="020B0602020204020303" pitchFamily="34" charset="-79"/>
              </a:rPr>
              <a:t>for an Extraordinary Call</a:t>
            </a:r>
          </a:p>
        </p:txBody>
      </p:sp>
    </p:spTree>
    <p:extLst>
      <p:ext uri="{BB962C8B-B14F-4D97-AF65-F5344CB8AC3E}">
        <p14:creationId xmlns:p14="http://schemas.microsoft.com/office/powerpoint/2010/main" val="170982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E066D4-7B45-1B4B-9F26-8A38FAEEA564}"/>
              </a:ext>
            </a:extLst>
          </p:cNvPr>
          <p:cNvSpPr txBox="1"/>
          <p:nvPr/>
        </p:nvSpPr>
        <p:spPr>
          <a:xfrm>
            <a:off x="197928" y="73582"/>
            <a:ext cx="11784805" cy="1077218"/>
          </a:xfrm>
          <a:prstGeom prst="rect">
            <a:avLst/>
          </a:prstGeom>
          <a:noFill/>
        </p:spPr>
        <p:txBody>
          <a:bodyPr wrap="square" rtlCol="0">
            <a:spAutoFit/>
          </a:bodyPr>
          <a:lstStyle/>
          <a:p>
            <a:pPr algn="r"/>
            <a:r>
              <a:rPr lang="en-US" sz="3200" i="1" dirty="0">
                <a:latin typeface="Optima" panose="02000503060000020004" pitchFamily="2" charset="0"/>
              </a:rPr>
              <a:t>What </a:t>
            </a:r>
            <a:r>
              <a:rPr lang="en-US" sz="3200" b="1" i="1" dirty="0">
                <a:latin typeface="Optima" panose="02000503060000020004" pitchFamily="2" charset="0"/>
              </a:rPr>
              <a:t>fruit </a:t>
            </a:r>
            <a:r>
              <a:rPr lang="en-US" sz="3200" i="1" dirty="0">
                <a:latin typeface="Optima" panose="02000503060000020004" pitchFamily="2" charset="0"/>
              </a:rPr>
              <a:t>should we expect from focusing on the ordinary means of grace in our intercultural discipleship communities? </a:t>
            </a:r>
          </a:p>
        </p:txBody>
      </p:sp>
      <p:sp>
        <p:nvSpPr>
          <p:cNvPr id="5" name="Title 4">
            <a:extLst>
              <a:ext uri="{FF2B5EF4-FFF2-40B4-BE49-F238E27FC236}">
                <a16:creationId xmlns:a16="http://schemas.microsoft.com/office/drawing/2014/main" id="{6E19475E-7CB1-9A4F-957B-F92F6C56EAC5}"/>
              </a:ext>
            </a:extLst>
          </p:cNvPr>
          <p:cNvSpPr>
            <a:spLocks noGrp="1"/>
          </p:cNvSpPr>
          <p:nvPr>
            <p:ph type="ctrTitle"/>
          </p:nvPr>
        </p:nvSpPr>
        <p:spPr>
          <a:xfrm>
            <a:off x="197929" y="1149929"/>
            <a:ext cx="11784804" cy="5708071"/>
          </a:xfrm>
        </p:spPr>
        <p:txBody>
          <a:bodyPr>
            <a:normAutofit fontScale="90000"/>
          </a:bodyPr>
          <a:lstStyle/>
          <a:p>
            <a:pPr algn="l"/>
            <a:r>
              <a:rPr lang="en-US" sz="3300" b="1" dirty="0">
                <a:latin typeface="Optima" panose="02000503060000020004" pitchFamily="2" charset="0"/>
              </a:rPr>
              <a:t>Romans 12:9-21</a:t>
            </a:r>
            <a:br>
              <a:rPr lang="en-US" sz="3300" b="1" dirty="0">
                <a:latin typeface="Optima" panose="02000503060000020004" pitchFamily="2" charset="0"/>
              </a:rPr>
            </a:br>
            <a:br>
              <a:rPr lang="en-US" sz="1700" b="1" baseline="30000" dirty="0">
                <a:latin typeface="Optima" panose="02000503060000020004" pitchFamily="2" charset="0"/>
              </a:rPr>
            </a:br>
            <a:r>
              <a:rPr lang="en-US" sz="2900" b="1" baseline="30000" dirty="0">
                <a:latin typeface="Optima" panose="02000503060000020004" pitchFamily="2" charset="0"/>
              </a:rPr>
              <a:t>9 </a:t>
            </a:r>
            <a:r>
              <a:rPr lang="en-US" sz="2900" dirty="0">
                <a:latin typeface="Optima" panose="02000503060000020004" pitchFamily="2" charset="0"/>
              </a:rPr>
              <a:t>Let love be genuine. Abhor what is evil; hold fast to what is good. </a:t>
            </a:r>
            <a:r>
              <a:rPr lang="en-US" sz="2900" b="1" baseline="30000" dirty="0">
                <a:latin typeface="Optima" panose="02000503060000020004" pitchFamily="2" charset="0"/>
              </a:rPr>
              <a:t>10 </a:t>
            </a:r>
            <a:r>
              <a:rPr lang="en-US" sz="2900" dirty="0">
                <a:latin typeface="Optima" panose="02000503060000020004" pitchFamily="2" charset="0"/>
              </a:rPr>
              <a:t>Love one another with brotherly affection. Outdo one another in showing honor. </a:t>
            </a:r>
            <a:r>
              <a:rPr lang="en-US" sz="2900" b="1" baseline="30000" dirty="0">
                <a:latin typeface="Optima" panose="02000503060000020004" pitchFamily="2" charset="0"/>
              </a:rPr>
              <a:t>11 </a:t>
            </a:r>
            <a:r>
              <a:rPr lang="en-US" sz="2900" dirty="0">
                <a:latin typeface="Optima" panose="02000503060000020004" pitchFamily="2" charset="0"/>
              </a:rPr>
              <a:t>Do not be slothful in zeal, be fervent in spirit, serve the Lord. </a:t>
            </a:r>
            <a:r>
              <a:rPr lang="en-US" sz="2900" b="1" baseline="30000" dirty="0">
                <a:latin typeface="Optima" panose="02000503060000020004" pitchFamily="2" charset="0"/>
              </a:rPr>
              <a:t>12 </a:t>
            </a:r>
            <a:r>
              <a:rPr lang="en-US" sz="2900" dirty="0">
                <a:latin typeface="Optima" panose="02000503060000020004" pitchFamily="2" charset="0"/>
              </a:rPr>
              <a:t>Rejoice in hope, be patient in tribulation, be constant in prayer. </a:t>
            </a:r>
            <a:r>
              <a:rPr lang="en-US" sz="2900" b="1" baseline="30000" dirty="0">
                <a:latin typeface="Optima" panose="02000503060000020004" pitchFamily="2" charset="0"/>
              </a:rPr>
              <a:t>13 </a:t>
            </a:r>
            <a:r>
              <a:rPr lang="en-US" sz="2900" dirty="0">
                <a:latin typeface="Optima" panose="02000503060000020004" pitchFamily="2" charset="0"/>
              </a:rPr>
              <a:t>Contribute to the needs of the saints and seek to show hospitality. </a:t>
            </a:r>
            <a:r>
              <a:rPr lang="en-US" sz="2900" b="1" baseline="30000" dirty="0">
                <a:latin typeface="Optima" panose="02000503060000020004" pitchFamily="2" charset="0"/>
              </a:rPr>
              <a:t>14 </a:t>
            </a:r>
            <a:r>
              <a:rPr lang="en-US" sz="2900" dirty="0">
                <a:latin typeface="Optima" panose="02000503060000020004" pitchFamily="2" charset="0"/>
              </a:rPr>
              <a:t>Bless those who persecute you; bless and do not curse them. </a:t>
            </a:r>
            <a:r>
              <a:rPr lang="en-US" sz="2900" b="1" baseline="30000" dirty="0">
                <a:latin typeface="Optima" panose="02000503060000020004" pitchFamily="2" charset="0"/>
              </a:rPr>
              <a:t>15 </a:t>
            </a:r>
            <a:r>
              <a:rPr lang="en-US" sz="2900" dirty="0">
                <a:latin typeface="Optima" panose="02000503060000020004" pitchFamily="2" charset="0"/>
              </a:rPr>
              <a:t>Rejoice with those who rejoice, weep with those who weep. </a:t>
            </a:r>
            <a:r>
              <a:rPr lang="en-US" sz="2900" b="1" baseline="30000" dirty="0">
                <a:latin typeface="Optima" panose="02000503060000020004" pitchFamily="2" charset="0"/>
              </a:rPr>
              <a:t>16 </a:t>
            </a:r>
            <a:r>
              <a:rPr lang="en-US" sz="2900" dirty="0">
                <a:latin typeface="Optima" panose="02000503060000020004" pitchFamily="2" charset="0"/>
              </a:rPr>
              <a:t>Live in harmony with one another. Do not be haughty, but associate with the lowly. Never be wise in your own sight. </a:t>
            </a:r>
            <a:r>
              <a:rPr lang="en-US" sz="2900" b="1" baseline="30000" dirty="0">
                <a:latin typeface="Optima" panose="02000503060000020004" pitchFamily="2" charset="0"/>
              </a:rPr>
              <a:t>17 </a:t>
            </a:r>
            <a:r>
              <a:rPr lang="en-US" sz="2900" dirty="0">
                <a:latin typeface="Optima" panose="02000503060000020004" pitchFamily="2" charset="0"/>
              </a:rPr>
              <a:t>Repay no one evil for evil, but give thought to do what is honorable in the sight of all. </a:t>
            </a:r>
            <a:r>
              <a:rPr lang="en-US" sz="2900" b="1" baseline="30000" dirty="0">
                <a:latin typeface="Optima" panose="02000503060000020004" pitchFamily="2" charset="0"/>
              </a:rPr>
              <a:t>18 </a:t>
            </a:r>
            <a:r>
              <a:rPr lang="en-US" sz="2900" dirty="0">
                <a:latin typeface="Optima" panose="02000503060000020004" pitchFamily="2" charset="0"/>
              </a:rPr>
              <a:t>If possible, so far as it depends on you, live peaceably with all. </a:t>
            </a:r>
            <a:r>
              <a:rPr lang="en-US" sz="2900" b="1" baseline="30000" dirty="0">
                <a:latin typeface="Optima" panose="02000503060000020004" pitchFamily="2" charset="0"/>
              </a:rPr>
              <a:t>19 </a:t>
            </a:r>
            <a:r>
              <a:rPr lang="en-US" sz="2900" dirty="0">
                <a:latin typeface="Optima" panose="02000503060000020004" pitchFamily="2" charset="0"/>
              </a:rPr>
              <a:t>Beloved, never avenge yourselves, but leave it to the wrath of God, for it is written, “Vengeance is mine, I will repay, says the Lord.” </a:t>
            </a:r>
            <a:r>
              <a:rPr lang="en-US" sz="2900" b="1" baseline="30000" dirty="0">
                <a:latin typeface="Optima" panose="02000503060000020004" pitchFamily="2" charset="0"/>
              </a:rPr>
              <a:t>20 </a:t>
            </a:r>
            <a:r>
              <a:rPr lang="en-US" sz="2900" dirty="0">
                <a:latin typeface="Optima" panose="02000503060000020004" pitchFamily="2" charset="0"/>
              </a:rPr>
              <a:t>To the contrary, “if your enemy is hungry, feed him; if he is thirsty, give him something to drink; for by so doing you will heap burning coals on his head.” </a:t>
            </a:r>
            <a:r>
              <a:rPr lang="en-US" sz="2900" b="1" baseline="30000" dirty="0">
                <a:latin typeface="Optima" panose="02000503060000020004" pitchFamily="2" charset="0"/>
              </a:rPr>
              <a:t>21 </a:t>
            </a:r>
            <a:r>
              <a:rPr lang="en-US" sz="2900" dirty="0">
                <a:latin typeface="Optima" panose="02000503060000020004" pitchFamily="2" charset="0"/>
              </a:rPr>
              <a:t>Do not be overcome by evil, but overcome evil with </a:t>
            </a:r>
            <a:r>
              <a:rPr lang="en-US" sz="3100" dirty="0">
                <a:latin typeface="Optima" panose="02000503060000020004" pitchFamily="2" charset="0"/>
              </a:rPr>
              <a:t>good.</a:t>
            </a:r>
            <a:endParaRPr lang="en-US" sz="3100" dirty="0"/>
          </a:p>
        </p:txBody>
      </p:sp>
    </p:spTree>
    <p:extLst>
      <p:ext uri="{BB962C8B-B14F-4D97-AF65-F5344CB8AC3E}">
        <p14:creationId xmlns:p14="http://schemas.microsoft.com/office/powerpoint/2010/main" val="426017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279816" y="1702936"/>
            <a:ext cx="11632368" cy="3452128"/>
          </a:xfrm>
        </p:spPr>
        <p:txBody>
          <a:bodyPr>
            <a:noAutofit/>
          </a:bodyPr>
          <a:lstStyle/>
          <a:p>
            <a:pPr>
              <a:lnSpc>
                <a:spcPct val="100000"/>
              </a:lnSpc>
            </a:pPr>
            <a:r>
              <a:rPr lang="en-US" sz="7500" b="1" dirty="0">
                <a:latin typeface="Optima" panose="02000503060000020004" pitchFamily="2" charset="0"/>
                <a:cs typeface="Futura Medium" panose="020B0602020204020303" pitchFamily="34" charset="-79"/>
              </a:rPr>
              <a:t>Rediscovering Discipleship:</a:t>
            </a:r>
            <a:br>
              <a:rPr lang="en-US" sz="7500" b="1" dirty="0">
                <a:latin typeface="Optima" panose="02000503060000020004" pitchFamily="2" charset="0"/>
                <a:cs typeface="Futura Medium" panose="020B0602020204020303" pitchFamily="34" charset="-79"/>
              </a:rPr>
            </a:br>
            <a:r>
              <a:rPr lang="en-US" sz="7500" b="1" i="1" dirty="0">
                <a:latin typeface="Optima" panose="02000503060000020004" pitchFamily="2" charset="0"/>
                <a:cs typeface="Futura Medium" panose="020B0602020204020303" pitchFamily="34" charset="-79"/>
              </a:rPr>
              <a:t>Ordinary Means</a:t>
            </a:r>
            <a:br>
              <a:rPr lang="en-US" sz="7500" b="1" i="1" dirty="0">
                <a:latin typeface="Optima" panose="02000503060000020004" pitchFamily="2" charset="0"/>
                <a:cs typeface="Futura Medium" panose="020B0602020204020303" pitchFamily="34" charset="-79"/>
              </a:rPr>
            </a:br>
            <a:r>
              <a:rPr lang="en-US" sz="7500" b="1" i="1" dirty="0">
                <a:latin typeface="Optima" panose="02000503060000020004" pitchFamily="2" charset="0"/>
                <a:cs typeface="Futura Medium" panose="020B0602020204020303" pitchFamily="34" charset="-79"/>
              </a:rPr>
              <a:t>for an Extraordinary Call</a:t>
            </a:r>
          </a:p>
        </p:txBody>
      </p:sp>
    </p:spTree>
    <p:extLst>
      <p:ext uri="{BB962C8B-B14F-4D97-AF65-F5344CB8AC3E}">
        <p14:creationId xmlns:p14="http://schemas.microsoft.com/office/powerpoint/2010/main" val="2731925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8" y="1320415"/>
            <a:ext cx="11784805" cy="4711896"/>
          </a:xfrm>
        </p:spPr>
        <p:txBody>
          <a:bodyPr anchor="t">
            <a:noAutofit/>
          </a:bodyPr>
          <a:lstStyle/>
          <a:p>
            <a:pPr algn="l"/>
            <a:r>
              <a:rPr lang="en-US" sz="3200" b="1" dirty="0">
                <a:latin typeface="Optima" panose="02000503060000020004" pitchFamily="2" charset="0"/>
              </a:rPr>
              <a:t>Mark 1:16-20</a:t>
            </a:r>
            <a:br>
              <a:rPr lang="en-US" sz="3800" b="1" dirty="0">
                <a:latin typeface="Optima" panose="02000503060000020004" pitchFamily="2" charset="0"/>
              </a:rPr>
            </a:br>
            <a:br>
              <a:rPr lang="en-US" sz="1500" dirty="0">
                <a:latin typeface="Optima" panose="02000503060000020004" pitchFamily="2" charset="0"/>
              </a:rPr>
            </a:br>
            <a:r>
              <a:rPr lang="en-US" sz="3200" b="1" baseline="30000" dirty="0">
                <a:latin typeface="Optima" panose="02000503060000020004" pitchFamily="2" charset="0"/>
              </a:rPr>
              <a:t>16 </a:t>
            </a:r>
            <a:r>
              <a:rPr lang="en-US" sz="3200" dirty="0">
                <a:latin typeface="Optima" panose="02000503060000020004" pitchFamily="2" charset="0"/>
              </a:rPr>
              <a:t>Passing alongside the Sea of Galilee, he saw Simon and Andrew the brother of Simon casting a net into the sea, for they were fishermen. </a:t>
            </a:r>
            <a:r>
              <a:rPr lang="en-US" sz="3200" b="1" baseline="30000" dirty="0">
                <a:latin typeface="Optima" panose="02000503060000020004" pitchFamily="2" charset="0"/>
              </a:rPr>
              <a:t>17 </a:t>
            </a:r>
            <a:r>
              <a:rPr lang="en-US" sz="3200" dirty="0">
                <a:latin typeface="Optima" panose="02000503060000020004" pitchFamily="2" charset="0"/>
              </a:rPr>
              <a:t>And Jesus said to them, “Follow me, and I will make you become fishers of men.” </a:t>
            </a:r>
            <a:r>
              <a:rPr lang="en-US" sz="3200" b="1" baseline="30000" dirty="0">
                <a:latin typeface="Optima" panose="02000503060000020004" pitchFamily="2" charset="0"/>
              </a:rPr>
              <a:t>18 </a:t>
            </a:r>
            <a:r>
              <a:rPr lang="en-US" sz="3200" dirty="0">
                <a:latin typeface="Optima" panose="02000503060000020004" pitchFamily="2" charset="0"/>
              </a:rPr>
              <a:t>And immediately they left their nets and followed him. </a:t>
            </a:r>
            <a:r>
              <a:rPr lang="en-US" sz="3200" b="1" baseline="30000" dirty="0">
                <a:latin typeface="Optima" panose="02000503060000020004" pitchFamily="2" charset="0"/>
              </a:rPr>
              <a:t>19 </a:t>
            </a:r>
            <a:r>
              <a:rPr lang="en-US" sz="3200" dirty="0">
                <a:latin typeface="Optima" panose="02000503060000020004" pitchFamily="2" charset="0"/>
              </a:rPr>
              <a:t>And going on a little farther, he saw James the son of Zebedee and John his brother, who were in their boat mending the nets. </a:t>
            </a:r>
            <a:r>
              <a:rPr lang="en-US" sz="3200" b="1" baseline="30000" dirty="0">
                <a:latin typeface="Optima" panose="02000503060000020004" pitchFamily="2" charset="0"/>
              </a:rPr>
              <a:t>20 </a:t>
            </a:r>
            <a:r>
              <a:rPr lang="en-US" sz="3200" dirty="0">
                <a:latin typeface="Optima" panose="02000503060000020004" pitchFamily="2" charset="0"/>
              </a:rPr>
              <a:t>And immediately he called them, and they left their father Zebedee in the boat with the hired servants and followed him.</a:t>
            </a:r>
            <a:br>
              <a:rPr lang="en-US" sz="3200" dirty="0">
                <a:latin typeface="Optima" panose="02000503060000020004" pitchFamily="2" charset="0"/>
              </a:rPr>
            </a:b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3173105" y="0"/>
            <a:ext cx="8809628" cy="584775"/>
          </a:xfrm>
          <a:prstGeom prst="rect">
            <a:avLst/>
          </a:prstGeom>
          <a:noFill/>
        </p:spPr>
        <p:txBody>
          <a:bodyPr wrap="square" rtlCol="0">
            <a:spAutoFit/>
          </a:bodyPr>
          <a:lstStyle/>
          <a:p>
            <a:pPr algn="r"/>
            <a:r>
              <a:rPr lang="en-US" sz="3200" i="1" dirty="0">
                <a:solidFill>
                  <a:prstClr val="white"/>
                </a:solidFill>
                <a:latin typeface="Optima" panose="02000503060000020004" pitchFamily="2" charset="0"/>
                <a:ea typeface="+mj-ea"/>
                <a:cs typeface="Futura Medium" panose="020B0602020204020303" pitchFamily="34" charset="-79"/>
              </a:rPr>
              <a:t>What is a Disciple?</a:t>
            </a:r>
            <a:endParaRPr lang="en-US" sz="3200" i="1" dirty="0"/>
          </a:p>
        </p:txBody>
      </p:sp>
    </p:spTree>
    <p:extLst>
      <p:ext uri="{BB962C8B-B14F-4D97-AF65-F5344CB8AC3E}">
        <p14:creationId xmlns:p14="http://schemas.microsoft.com/office/powerpoint/2010/main" val="1686551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8" y="2738079"/>
            <a:ext cx="11784805" cy="1588262"/>
          </a:xfrm>
        </p:spPr>
        <p:txBody>
          <a:bodyPr anchor="t">
            <a:noAutofit/>
          </a:bodyPr>
          <a:lstStyle/>
          <a:p>
            <a:pPr algn="l"/>
            <a:r>
              <a:rPr lang="en-US" sz="3200" b="1" dirty="0">
                <a:latin typeface="Optima" panose="02000503060000020004" pitchFamily="2" charset="0"/>
              </a:rPr>
              <a:t>John 14:6</a:t>
            </a:r>
            <a:br>
              <a:rPr lang="en-US" sz="3800" b="1" dirty="0">
                <a:latin typeface="Optima" panose="02000503060000020004" pitchFamily="2" charset="0"/>
              </a:rPr>
            </a:br>
            <a:br>
              <a:rPr lang="en-US" sz="1500" dirty="0">
                <a:latin typeface="Optima" panose="02000503060000020004" pitchFamily="2" charset="0"/>
              </a:rPr>
            </a:br>
            <a:r>
              <a:rPr lang="en-US" sz="3200" b="1" baseline="30000" dirty="0">
                <a:latin typeface="Optima" panose="02000503060000020004" pitchFamily="2" charset="0"/>
              </a:rPr>
              <a:t>6 </a:t>
            </a:r>
            <a:r>
              <a:rPr lang="en-US" sz="3200" dirty="0">
                <a:latin typeface="Optima" panose="02000503060000020004" pitchFamily="2" charset="0"/>
              </a:rPr>
              <a:t>Jesus said to him, “I am the way, and the truth, and the life. No one comes to the Father except through me.</a:t>
            </a: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3173105" y="0"/>
            <a:ext cx="8809628" cy="584775"/>
          </a:xfrm>
          <a:prstGeom prst="rect">
            <a:avLst/>
          </a:prstGeom>
          <a:noFill/>
        </p:spPr>
        <p:txBody>
          <a:bodyPr wrap="square" rtlCol="0">
            <a:spAutoFit/>
          </a:bodyPr>
          <a:lstStyle/>
          <a:p>
            <a:pPr algn="r"/>
            <a:r>
              <a:rPr lang="en-US" sz="3200" i="1" dirty="0">
                <a:solidFill>
                  <a:prstClr val="white"/>
                </a:solidFill>
                <a:latin typeface="Optima" panose="02000503060000020004" pitchFamily="2" charset="0"/>
                <a:ea typeface="+mj-ea"/>
                <a:cs typeface="Futura Medium" panose="020B0602020204020303" pitchFamily="34" charset="-79"/>
              </a:rPr>
              <a:t>What is a Disciple?</a:t>
            </a:r>
            <a:endParaRPr lang="en-US" sz="3200" i="1" dirty="0"/>
          </a:p>
        </p:txBody>
      </p:sp>
    </p:spTree>
    <p:extLst>
      <p:ext uri="{BB962C8B-B14F-4D97-AF65-F5344CB8AC3E}">
        <p14:creationId xmlns:p14="http://schemas.microsoft.com/office/powerpoint/2010/main" val="120467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8" y="1306767"/>
            <a:ext cx="11784805" cy="4670953"/>
          </a:xfrm>
        </p:spPr>
        <p:txBody>
          <a:bodyPr anchor="t">
            <a:noAutofit/>
          </a:bodyPr>
          <a:lstStyle/>
          <a:p>
            <a:pPr algn="l"/>
            <a:r>
              <a:rPr lang="en-US" sz="3200" b="1" dirty="0">
                <a:latin typeface="Optima" panose="02000503060000020004" pitchFamily="2" charset="0"/>
              </a:rPr>
              <a:t>Matthew 22:34-40</a:t>
            </a:r>
            <a:br>
              <a:rPr lang="en-US" sz="3800" b="1" dirty="0">
                <a:latin typeface="Optima" panose="02000503060000020004" pitchFamily="2" charset="0"/>
              </a:rPr>
            </a:br>
            <a:br>
              <a:rPr lang="en-US" sz="1500" dirty="0">
                <a:latin typeface="Optima" panose="02000503060000020004" pitchFamily="2" charset="0"/>
              </a:rPr>
            </a:br>
            <a:r>
              <a:rPr lang="en-US" sz="3200" b="1" baseline="30000" dirty="0">
                <a:latin typeface="Optima" panose="02000503060000020004" pitchFamily="2" charset="0"/>
              </a:rPr>
              <a:t>34 </a:t>
            </a:r>
            <a:r>
              <a:rPr lang="en-US" sz="3200" dirty="0">
                <a:latin typeface="Optima" panose="02000503060000020004" pitchFamily="2" charset="0"/>
              </a:rPr>
              <a:t>But when the Pharisees heard that he had silenced the Sadducees, they gathered together. </a:t>
            </a:r>
            <a:r>
              <a:rPr lang="en-US" sz="3200" b="1" baseline="30000" dirty="0">
                <a:latin typeface="Optima" panose="02000503060000020004" pitchFamily="2" charset="0"/>
              </a:rPr>
              <a:t>35 </a:t>
            </a:r>
            <a:r>
              <a:rPr lang="en-US" sz="3200" dirty="0">
                <a:latin typeface="Optima" panose="02000503060000020004" pitchFamily="2" charset="0"/>
              </a:rPr>
              <a:t>And one of them, a lawyer, asked him a question to test him.</a:t>
            </a:r>
            <a:r>
              <a:rPr lang="en-US" sz="3200" b="1" baseline="30000" dirty="0">
                <a:latin typeface="Optima" panose="02000503060000020004" pitchFamily="2" charset="0"/>
              </a:rPr>
              <a:t>36 </a:t>
            </a:r>
            <a:r>
              <a:rPr lang="en-US" sz="3200" dirty="0">
                <a:latin typeface="Optima" panose="02000503060000020004" pitchFamily="2" charset="0"/>
              </a:rPr>
              <a:t>“Teacher, which is the great commandment in the Law?” </a:t>
            </a:r>
            <a:r>
              <a:rPr lang="en-US" sz="3200" b="1" baseline="30000" dirty="0">
                <a:latin typeface="Optima" panose="02000503060000020004" pitchFamily="2" charset="0"/>
              </a:rPr>
              <a:t>37 </a:t>
            </a:r>
            <a:r>
              <a:rPr lang="en-US" sz="3200" dirty="0">
                <a:latin typeface="Optima" panose="02000503060000020004" pitchFamily="2" charset="0"/>
              </a:rPr>
              <a:t>And he said to him, “You shall love the Lord your God with all your heart and with all your soul and with all your mind. </a:t>
            </a:r>
            <a:r>
              <a:rPr lang="en-US" sz="3200" b="1" baseline="30000" dirty="0">
                <a:latin typeface="Optima" panose="02000503060000020004" pitchFamily="2" charset="0"/>
              </a:rPr>
              <a:t>38 </a:t>
            </a:r>
            <a:r>
              <a:rPr lang="en-US" sz="3200" dirty="0">
                <a:latin typeface="Optima" panose="02000503060000020004" pitchFamily="2" charset="0"/>
              </a:rPr>
              <a:t>This is the great and first commandment. </a:t>
            </a:r>
            <a:r>
              <a:rPr lang="en-US" sz="3200" b="1" baseline="30000" dirty="0">
                <a:latin typeface="Optima" panose="02000503060000020004" pitchFamily="2" charset="0"/>
              </a:rPr>
              <a:t>39 </a:t>
            </a:r>
            <a:r>
              <a:rPr lang="en-US" sz="3200" dirty="0">
                <a:latin typeface="Optima" panose="02000503060000020004" pitchFamily="2" charset="0"/>
              </a:rPr>
              <a:t>And a second is like it: You shall love your neighbor as yourself. </a:t>
            </a:r>
            <a:r>
              <a:rPr lang="en-US" sz="3200" b="1" baseline="30000" dirty="0">
                <a:latin typeface="Optima" panose="02000503060000020004" pitchFamily="2" charset="0"/>
              </a:rPr>
              <a:t>40 </a:t>
            </a:r>
            <a:r>
              <a:rPr lang="en-US" sz="3200" dirty="0">
                <a:latin typeface="Optima" panose="02000503060000020004" pitchFamily="2" charset="0"/>
              </a:rPr>
              <a:t>On these two commandments depend all the Law and the Prophets.”</a:t>
            </a:r>
            <a:br>
              <a:rPr lang="en-US" sz="3200" dirty="0">
                <a:latin typeface="Optima" panose="02000503060000020004" pitchFamily="2" charset="0"/>
              </a:rPr>
            </a:b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3173105" y="0"/>
            <a:ext cx="8809628" cy="584775"/>
          </a:xfrm>
          <a:prstGeom prst="rect">
            <a:avLst/>
          </a:prstGeom>
          <a:noFill/>
        </p:spPr>
        <p:txBody>
          <a:bodyPr wrap="square" rtlCol="0">
            <a:spAutoFit/>
          </a:bodyPr>
          <a:lstStyle/>
          <a:p>
            <a:pPr algn="r"/>
            <a:r>
              <a:rPr lang="en-US" sz="3200" i="1" dirty="0">
                <a:solidFill>
                  <a:prstClr val="white"/>
                </a:solidFill>
                <a:latin typeface="Optima" panose="02000503060000020004" pitchFamily="2" charset="0"/>
                <a:ea typeface="+mj-ea"/>
                <a:cs typeface="Futura Medium" panose="020B0602020204020303" pitchFamily="34" charset="-79"/>
              </a:rPr>
              <a:t>What is a Disciple?</a:t>
            </a:r>
            <a:endParaRPr lang="en-US" sz="3200" i="1" dirty="0"/>
          </a:p>
        </p:txBody>
      </p:sp>
    </p:spTree>
    <p:extLst>
      <p:ext uri="{BB962C8B-B14F-4D97-AF65-F5344CB8AC3E}">
        <p14:creationId xmlns:p14="http://schemas.microsoft.com/office/powerpoint/2010/main" val="381190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8" y="1538779"/>
            <a:ext cx="11784805" cy="4220577"/>
          </a:xfrm>
        </p:spPr>
        <p:txBody>
          <a:bodyPr anchor="t">
            <a:noAutofit/>
          </a:bodyPr>
          <a:lstStyle/>
          <a:p>
            <a:pPr algn="l"/>
            <a:r>
              <a:rPr lang="en-US" sz="3200" b="1" dirty="0">
                <a:latin typeface="Optima" panose="02000503060000020004" pitchFamily="2" charset="0"/>
              </a:rPr>
              <a:t>Matthew 28:16-20</a:t>
            </a:r>
            <a:br>
              <a:rPr lang="en-US" sz="3800" b="1" dirty="0">
                <a:latin typeface="Optima" panose="02000503060000020004" pitchFamily="2" charset="0"/>
              </a:rPr>
            </a:br>
            <a:br>
              <a:rPr lang="en-US" sz="1500" dirty="0">
                <a:latin typeface="Optima" panose="02000503060000020004" pitchFamily="2" charset="0"/>
              </a:rPr>
            </a:br>
            <a:r>
              <a:rPr lang="en-US" sz="3200" b="1" baseline="30000" dirty="0">
                <a:latin typeface="Optima" panose="02000503060000020004" pitchFamily="2" charset="0"/>
              </a:rPr>
              <a:t>16 </a:t>
            </a:r>
            <a:r>
              <a:rPr lang="en-US" sz="3200" dirty="0">
                <a:latin typeface="Optima" panose="02000503060000020004" pitchFamily="2" charset="0"/>
              </a:rPr>
              <a:t>Now the eleven disciples went to Galilee, to the mountain to which Jesus had directed them. </a:t>
            </a:r>
            <a:r>
              <a:rPr lang="en-US" sz="3200" b="1" baseline="30000" dirty="0">
                <a:latin typeface="Optima" panose="02000503060000020004" pitchFamily="2" charset="0"/>
              </a:rPr>
              <a:t>17 </a:t>
            </a:r>
            <a:r>
              <a:rPr lang="en-US" sz="3200" dirty="0">
                <a:latin typeface="Optima" panose="02000503060000020004" pitchFamily="2" charset="0"/>
              </a:rPr>
              <a:t>And when they saw him they worshiped him, but some doubted.</a:t>
            </a:r>
            <a:r>
              <a:rPr lang="en-US" sz="3200" b="1" baseline="30000" dirty="0">
                <a:latin typeface="Optima" panose="02000503060000020004" pitchFamily="2" charset="0"/>
              </a:rPr>
              <a:t>18 </a:t>
            </a:r>
            <a:r>
              <a:rPr lang="en-US" sz="3200" dirty="0">
                <a:latin typeface="Optima" panose="02000503060000020004" pitchFamily="2" charset="0"/>
              </a:rPr>
              <a:t>And Jesus came and said to them, “All authority in heaven and on earth has been given to me. </a:t>
            </a:r>
            <a:r>
              <a:rPr lang="en-US" sz="3200" b="1" baseline="30000" dirty="0">
                <a:latin typeface="Optima" panose="02000503060000020004" pitchFamily="2" charset="0"/>
              </a:rPr>
              <a:t>19 </a:t>
            </a:r>
            <a:r>
              <a:rPr lang="en-US" sz="3200" dirty="0">
                <a:latin typeface="Optima" panose="02000503060000020004" pitchFamily="2" charset="0"/>
              </a:rPr>
              <a:t>Go therefore and make disciples of all nations, baptizing them in the name of the Father and of the Son and of the Holy Spirit, </a:t>
            </a:r>
            <a:r>
              <a:rPr lang="en-US" sz="3200" b="1" baseline="30000" dirty="0">
                <a:latin typeface="Optima" panose="02000503060000020004" pitchFamily="2" charset="0"/>
              </a:rPr>
              <a:t>20 </a:t>
            </a:r>
            <a:r>
              <a:rPr lang="en-US" sz="3200" dirty="0">
                <a:latin typeface="Optima" panose="02000503060000020004" pitchFamily="2" charset="0"/>
              </a:rPr>
              <a:t>teaching them to observe all that I have commanded you. And behold, I am with you always, to the end of the age.”</a:t>
            </a:r>
            <a:br>
              <a:rPr lang="en-US" dirty="0"/>
            </a:br>
            <a:br>
              <a:rPr lang="en-US" sz="4000" dirty="0"/>
            </a:br>
            <a:br>
              <a:rPr lang="en-US" sz="3200" dirty="0">
                <a:latin typeface="Optima" panose="02000503060000020004" pitchFamily="2" charset="0"/>
              </a:rPr>
            </a:b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3173105" y="0"/>
            <a:ext cx="8809628" cy="584775"/>
          </a:xfrm>
          <a:prstGeom prst="rect">
            <a:avLst/>
          </a:prstGeom>
          <a:noFill/>
        </p:spPr>
        <p:txBody>
          <a:bodyPr wrap="square" rtlCol="0">
            <a:spAutoFit/>
          </a:bodyPr>
          <a:lstStyle/>
          <a:p>
            <a:pPr algn="r"/>
            <a:r>
              <a:rPr lang="en-US" sz="3200" i="1" dirty="0">
                <a:solidFill>
                  <a:prstClr val="white"/>
                </a:solidFill>
                <a:latin typeface="Optima" panose="02000503060000020004" pitchFamily="2" charset="0"/>
                <a:ea typeface="+mj-ea"/>
                <a:cs typeface="Futura Medium" panose="020B0602020204020303" pitchFamily="34" charset="-79"/>
              </a:rPr>
              <a:t>What is a Disciple?</a:t>
            </a:r>
            <a:endParaRPr lang="en-US" sz="3200" i="1" dirty="0"/>
          </a:p>
        </p:txBody>
      </p:sp>
    </p:spTree>
    <p:extLst>
      <p:ext uri="{BB962C8B-B14F-4D97-AF65-F5344CB8AC3E}">
        <p14:creationId xmlns:p14="http://schemas.microsoft.com/office/powerpoint/2010/main" val="184769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197928" y="501545"/>
            <a:ext cx="11784805" cy="6172210"/>
          </a:xfrm>
        </p:spPr>
        <p:txBody>
          <a:bodyPr anchor="t">
            <a:noAutofit/>
          </a:bodyPr>
          <a:lstStyle/>
          <a:p>
            <a:pPr algn="l"/>
            <a:r>
              <a:rPr lang="en-US" sz="3000" b="1" dirty="0">
                <a:latin typeface="Optima" panose="02000503060000020004" pitchFamily="2" charset="0"/>
              </a:rPr>
              <a:t>Luke 9:23-24, 58-62; 14:26-27, 33</a:t>
            </a:r>
            <a:br>
              <a:rPr lang="en-US" sz="3800" b="1" dirty="0">
                <a:latin typeface="Optima" panose="02000503060000020004" pitchFamily="2" charset="0"/>
              </a:rPr>
            </a:br>
            <a:br>
              <a:rPr lang="en-US" sz="1500" dirty="0">
                <a:latin typeface="Optima" panose="02000503060000020004" pitchFamily="2" charset="0"/>
              </a:rPr>
            </a:br>
            <a:r>
              <a:rPr lang="en-US" sz="2500" b="1" baseline="30000" dirty="0">
                <a:latin typeface="Optima" panose="02000503060000020004" pitchFamily="2" charset="0"/>
              </a:rPr>
              <a:t>23 </a:t>
            </a:r>
            <a:r>
              <a:rPr lang="en-US" sz="2500" dirty="0">
                <a:latin typeface="Optima" panose="02000503060000020004" pitchFamily="2" charset="0"/>
              </a:rPr>
              <a:t>And he said to all, “If anyone would come after me, let him deny himself and take up his cross daily and follow me. </a:t>
            </a:r>
            <a:r>
              <a:rPr lang="en-US" sz="2500" b="1" baseline="30000" dirty="0">
                <a:latin typeface="Optima" panose="02000503060000020004" pitchFamily="2" charset="0"/>
              </a:rPr>
              <a:t>24 </a:t>
            </a:r>
            <a:r>
              <a:rPr lang="en-US" sz="2500" dirty="0">
                <a:latin typeface="Optima" panose="02000503060000020004" pitchFamily="2" charset="0"/>
              </a:rPr>
              <a:t>For whoever would save his life will lose it, but whoever loses his life for my sake will save it…</a:t>
            </a:r>
            <a:r>
              <a:rPr lang="en-US" sz="2500" b="1" baseline="30000" dirty="0">
                <a:latin typeface="Optima" panose="02000503060000020004" pitchFamily="2" charset="0"/>
              </a:rPr>
              <a:t>58 </a:t>
            </a:r>
            <a:r>
              <a:rPr lang="en-US" sz="2500" dirty="0">
                <a:latin typeface="Optima" panose="02000503060000020004" pitchFamily="2" charset="0"/>
              </a:rPr>
              <a:t>And Jesus said to him, “Foxes have holes, and birds of the air have nests, but the Son of Man has nowhere to lay his head.” </a:t>
            </a:r>
            <a:r>
              <a:rPr lang="en-US" sz="2500" b="1" baseline="30000" dirty="0">
                <a:latin typeface="Optima" panose="02000503060000020004" pitchFamily="2" charset="0"/>
              </a:rPr>
              <a:t>59 </a:t>
            </a:r>
            <a:r>
              <a:rPr lang="en-US" sz="2500" dirty="0">
                <a:latin typeface="Optima" panose="02000503060000020004" pitchFamily="2" charset="0"/>
              </a:rPr>
              <a:t>To another he said, “Follow me.” But he said, “Lord, let me first go and bury my father.” </a:t>
            </a:r>
            <a:r>
              <a:rPr lang="en-US" sz="2500" b="1" baseline="30000" dirty="0">
                <a:latin typeface="Optima" panose="02000503060000020004" pitchFamily="2" charset="0"/>
              </a:rPr>
              <a:t>60 </a:t>
            </a:r>
            <a:r>
              <a:rPr lang="en-US" sz="2500" dirty="0">
                <a:latin typeface="Optima" panose="02000503060000020004" pitchFamily="2" charset="0"/>
              </a:rPr>
              <a:t>And Jesus said to him, “Leave the dead to bury their own dead. But as for you, go and proclaim the kingdom of God.”</a:t>
            </a:r>
            <a:r>
              <a:rPr lang="en-US" sz="2500" b="1" baseline="30000" dirty="0">
                <a:latin typeface="Optima" panose="02000503060000020004" pitchFamily="2" charset="0"/>
              </a:rPr>
              <a:t>61 </a:t>
            </a:r>
            <a:r>
              <a:rPr lang="en-US" sz="2500" dirty="0">
                <a:latin typeface="Optima" panose="02000503060000020004" pitchFamily="2" charset="0"/>
              </a:rPr>
              <a:t>Yet another said, “I will follow you, Lord, but let me first say farewell to those at my home.” </a:t>
            </a:r>
            <a:r>
              <a:rPr lang="en-US" sz="2500" b="1" baseline="30000" dirty="0">
                <a:latin typeface="Optima" panose="02000503060000020004" pitchFamily="2" charset="0"/>
              </a:rPr>
              <a:t>62 </a:t>
            </a:r>
            <a:r>
              <a:rPr lang="en-US" sz="2500" dirty="0">
                <a:latin typeface="Optima" panose="02000503060000020004" pitchFamily="2" charset="0"/>
              </a:rPr>
              <a:t>Jesus said to him, “No one who puts his hand to the plow and looks back is fit for the kingdom of God.”</a:t>
            </a:r>
            <a:br>
              <a:rPr lang="en-US" sz="2500" dirty="0">
                <a:latin typeface="Optima" panose="02000503060000020004" pitchFamily="2" charset="0"/>
              </a:rPr>
            </a:br>
            <a:br>
              <a:rPr lang="en-US" sz="2500" dirty="0">
                <a:latin typeface="Optima" panose="02000503060000020004" pitchFamily="2" charset="0"/>
              </a:rPr>
            </a:br>
            <a:r>
              <a:rPr lang="en-US" sz="2500" b="1" baseline="30000" dirty="0">
                <a:latin typeface="Optima" panose="02000503060000020004" pitchFamily="2" charset="0"/>
              </a:rPr>
              <a:t>26 </a:t>
            </a:r>
            <a:r>
              <a:rPr lang="en-US" sz="2500" dirty="0">
                <a:latin typeface="Optima" panose="02000503060000020004" pitchFamily="2" charset="0"/>
              </a:rPr>
              <a:t>“If anyone comes to me and does not hate his own father and mother and wife and children and brothers and sisters, yes, and even his own life, he cannot be my disciple. </a:t>
            </a:r>
            <a:r>
              <a:rPr lang="en-US" sz="2500" b="1" baseline="30000" dirty="0">
                <a:latin typeface="Optima" panose="02000503060000020004" pitchFamily="2" charset="0"/>
              </a:rPr>
              <a:t>27 </a:t>
            </a:r>
            <a:r>
              <a:rPr lang="en-US" sz="2500" dirty="0">
                <a:latin typeface="Optima" panose="02000503060000020004" pitchFamily="2" charset="0"/>
              </a:rPr>
              <a:t>Whoever does not bear his own cross and come after me cannot be my disciple…</a:t>
            </a:r>
            <a:r>
              <a:rPr lang="en-US" sz="2500" b="1" baseline="30000" dirty="0">
                <a:latin typeface="Optima" panose="02000503060000020004" pitchFamily="2" charset="0"/>
              </a:rPr>
              <a:t>33 </a:t>
            </a:r>
            <a:r>
              <a:rPr lang="en-US" sz="2500" dirty="0">
                <a:latin typeface="Optima" panose="02000503060000020004" pitchFamily="2" charset="0"/>
              </a:rPr>
              <a:t>So therefore, any one of you who does not renounce all that he has cannot be my disciple.</a:t>
            </a:r>
            <a:br>
              <a:rPr lang="en-US" sz="2500" dirty="0">
                <a:latin typeface="Optima" panose="02000503060000020004" pitchFamily="2" charset="0"/>
              </a:rPr>
            </a:br>
            <a:br>
              <a:rPr lang="en-US" sz="4000" dirty="0"/>
            </a:br>
            <a:br>
              <a:rPr lang="en-US" sz="3200" dirty="0">
                <a:latin typeface="Optima" panose="02000503060000020004" pitchFamily="2" charset="0"/>
              </a:rPr>
            </a:br>
            <a:br>
              <a:rPr lang="en-US" dirty="0">
                <a:latin typeface="Optima" panose="02000503060000020004" pitchFamily="2" charset="0"/>
              </a:rPr>
            </a:br>
            <a:br>
              <a:rPr lang="en-US" sz="8000" dirty="0"/>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br>
              <a:rPr lang="en-US" sz="1000" b="1" dirty="0">
                <a:latin typeface="Futura Medium" panose="020B0602020204020303" pitchFamily="34" charset="-79"/>
                <a:cs typeface="Futura Medium" panose="020B0602020204020303" pitchFamily="34" charset="-79"/>
              </a:rPr>
            </a:br>
            <a:endParaRPr lang="en-US" sz="5400" b="1"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36E066D4-7B45-1B4B-9F26-8A38FAEEA564}"/>
              </a:ext>
            </a:extLst>
          </p:cNvPr>
          <p:cNvSpPr txBox="1"/>
          <p:nvPr/>
        </p:nvSpPr>
        <p:spPr>
          <a:xfrm>
            <a:off x="3173105" y="0"/>
            <a:ext cx="8809628" cy="553998"/>
          </a:xfrm>
          <a:prstGeom prst="rect">
            <a:avLst/>
          </a:prstGeom>
          <a:noFill/>
        </p:spPr>
        <p:txBody>
          <a:bodyPr wrap="square" rtlCol="0">
            <a:spAutoFit/>
          </a:bodyPr>
          <a:lstStyle/>
          <a:p>
            <a:pPr algn="r"/>
            <a:r>
              <a:rPr lang="en-US" sz="3000" i="1" dirty="0">
                <a:solidFill>
                  <a:prstClr val="white"/>
                </a:solidFill>
                <a:latin typeface="Optima" panose="02000503060000020004" pitchFamily="2" charset="0"/>
                <a:ea typeface="+mj-ea"/>
                <a:cs typeface="Futura Medium" panose="020B0602020204020303" pitchFamily="34" charset="-79"/>
              </a:rPr>
              <a:t>What is a Disciple?</a:t>
            </a:r>
            <a:endParaRPr lang="en-US" sz="3000" i="1" dirty="0"/>
          </a:p>
        </p:txBody>
      </p:sp>
    </p:spTree>
    <p:extLst>
      <p:ext uri="{BB962C8B-B14F-4D97-AF65-F5344CB8AC3E}">
        <p14:creationId xmlns:p14="http://schemas.microsoft.com/office/powerpoint/2010/main" val="687219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A99-CB3D-464A-BD8F-316345F323F9}"/>
              </a:ext>
            </a:extLst>
          </p:cNvPr>
          <p:cNvSpPr>
            <a:spLocks noGrp="1"/>
          </p:cNvSpPr>
          <p:nvPr>
            <p:ph type="ctrTitle"/>
          </p:nvPr>
        </p:nvSpPr>
        <p:spPr>
          <a:xfrm>
            <a:off x="279816" y="1702936"/>
            <a:ext cx="11632368" cy="3452128"/>
          </a:xfrm>
        </p:spPr>
        <p:txBody>
          <a:bodyPr>
            <a:noAutofit/>
          </a:bodyPr>
          <a:lstStyle/>
          <a:p>
            <a:pPr>
              <a:lnSpc>
                <a:spcPct val="100000"/>
              </a:lnSpc>
            </a:pPr>
            <a:r>
              <a:rPr lang="en-US" sz="7500" b="1" dirty="0">
                <a:latin typeface="Optima" panose="02000503060000020004" pitchFamily="2" charset="0"/>
                <a:cs typeface="Futura Medium" panose="020B0602020204020303" pitchFamily="34" charset="-79"/>
              </a:rPr>
              <a:t>Rediscovering Discipleship:</a:t>
            </a:r>
            <a:br>
              <a:rPr lang="en-US" sz="7500" b="1" dirty="0">
                <a:latin typeface="Optima" panose="02000503060000020004" pitchFamily="2" charset="0"/>
                <a:cs typeface="Futura Medium" panose="020B0602020204020303" pitchFamily="34" charset="-79"/>
              </a:rPr>
            </a:br>
            <a:r>
              <a:rPr lang="en-US" sz="7500" b="1" i="1" dirty="0">
                <a:latin typeface="Optima" panose="02000503060000020004" pitchFamily="2" charset="0"/>
                <a:cs typeface="Futura Medium" panose="020B0602020204020303" pitchFamily="34" charset="-79"/>
              </a:rPr>
              <a:t>Ordinary Means</a:t>
            </a:r>
            <a:br>
              <a:rPr lang="en-US" sz="7500" b="1" i="1" dirty="0">
                <a:latin typeface="Optima" panose="02000503060000020004" pitchFamily="2" charset="0"/>
                <a:cs typeface="Futura Medium" panose="020B0602020204020303" pitchFamily="34" charset="-79"/>
              </a:rPr>
            </a:br>
            <a:r>
              <a:rPr lang="en-US" sz="7500" b="1" i="1" dirty="0">
                <a:latin typeface="Optima" panose="02000503060000020004" pitchFamily="2" charset="0"/>
                <a:cs typeface="Futura Medium" panose="020B0602020204020303" pitchFamily="34" charset="-79"/>
              </a:rPr>
              <a:t>for an Extraordinary Call</a:t>
            </a:r>
          </a:p>
        </p:txBody>
      </p:sp>
    </p:spTree>
    <p:extLst>
      <p:ext uri="{BB962C8B-B14F-4D97-AF65-F5344CB8AC3E}">
        <p14:creationId xmlns:p14="http://schemas.microsoft.com/office/powerpoint/2010/main" val="2869124356"/>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301</Words>
  <Application>Microsoft Macintosh PowerPoint</Application>
  <PresentationFormat>Widescreen</PresentationFormat>
  <Paragraphs>58</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Futura Medium</vt:lpstr>
      <vt:lpstr>Optima</vt:lpstr>
      <vt:lpstr>1_Office Theme</vt:lpstr>
      <vt:lpstr>Rediscovering Discipleship: Ordinary Means for an Extraordinary Call</vt:lpstr>
      <vt:lpstr>1. Name 2. Hometown 3. Why this seminar?    </vt:lpstr>
      <vt:lpstr>Rediscovering Discipleship: Ordinary Means for an Extraordinary Call</vt:lpstr>
      <vt:lpstr>Mark 1:16-20  16 Passing alongside the Sea of Galilee, he saw Simon and Andrew the brother of Simon casting a net into the sea, for they were fishermen. 17 And Jesus said to them, “Follow me, and I will make you become fishers of men.” 18 And immediately they left their nets and followed him. 19 And going on a little farther, he saw James the son of Zebedee and John his brother, who were in their boat mending the nets. 20 And immediately he called them, and they left their father Zebedee in the boat with the hired servants and followed him.      </vt:lpstr>
      <vt:lpstr>John 14:6  6 Jesus said to him, “I am the way, and the truth, and the life. No one comes to the Father except through me.     </vt:lpstr>
      <vt:lpstr>Matthew 22:34-40  34 But when the Pharisees heard that he had silenced the Sadducees, they gathered together. 35 And one of them, a lawyer, asked him a question to test him.36 “Teacher, which is the great commandment in the Law?” 37 And he said to him, “You shall love the Lord your God with all your heart and with all your soul and with all your mind. 38 This is the great and first commandment. 39 And a second is like it: You shall love your neighbor as yourself. 40 On these two commandments depend all the Law and the Prophets.”      </vt:lpstr>
      <vt:lpstr>Matthew 28:16-20  16 Now the eleven disciples went to Galilee, to the mountain to which Jesus had directed them. 17 And when they saw him they worshiped him, but some doubted.18 And Jesus came and said to them, “All authority in heaven and on earth has been given to me. 19 Go therefore and make disciples of all nations, baptizing them in the name of the Father and of the Son and of the Holy Spirit, 20 teaching them to observe all that I have commanded you. And behold, I am with you always, to the end of the age.”        </vt:lpstr>
      <vt:lpstr>Luke 9:23-24, 58-62; 14:26-27, 33  23 And he said to all, “If anyone would come after me, let him deny himself and take up his cross daily and follow me. 24 For whoever would save his life will lose it, but whoever loses his life for my sake will save it…58 And Jesus said to him, “Foxes have holes, and birds of the air have nests, but the Son of Man has nowhere to lay his head.” 59 To another he said, “Follow me.” But he said, “Lord, let me first go and bury my father.” 60 And Jesus said to him, “Leave the dead to bury their own dead. But as for you, go and proclaim the kingdom of God.”61 Yet another said, “I will follow you, Lord, but let me first say farewell to those at my home.” 62 Jesus said to him, “No one who puts his hand to the plow and looks back is fit for the kingdom of God.”  26 “If anyone comes to me and does not hate his own father and mother and wife and children and brothers and sisters, yes, and even his own life, he cannot be my disciple. 27 Whoever does not bear his own cross and come after me cannot be my disciple…33 So therefore, any one of you who does not renounce all that he has cannot be my disciple.        </vt:lpstr>
      <vt:lpstr>Rediscovering Discipleship: Ordinary Means for an Extraordinary Call</vt:lpstr>
      <vt:lpstr>Acts 2:42-47  42 And they devoted themselves to the apostles' teaching and the fellowship, to the breaking of bread and the prayers.43 And awe came upon every soul, and many wonders and signs were being done through the apostles. 44 And all who believed were together and had all things in common. 45 And they were selling their possessions and belongings and distributing the proceeds to all, as any had need. 46 And day by day, attending the temple together and breaking bread in their homes, they received their food with glad and generous hearts, 47 praising God and having favor with all the people. And the Lord added to their number day by day those who were being saved.       </vt:lpstr>
      <vt:lpstr>Acts 2:42  42 And they devoted themselves to the apostles' teaching and the fellowship, to the breaking of bread and the prayers.       </vt:lpstr>
      <vt:lpstr>Deuteronomy 6:4-8  4 “Hear, O Israel: The Lord our God, the Lord is one. 5 You shall love the Lord your God with all your heart and with all your soul and with all your might. 6 And these words that I command you today shall be on your heart. 7 You shall teach them diligently to your children, and shall talk of them when you sit in your house, and when you walk by the way, and when you lie down, and when you rise. 8 You shall bind them as a sign on your hand, and they shall be as frontlets between your eyes.       </vt:lpstr>
      <vt:lpstr>Matthew 6:5-6  5 “And when you pray, you must not be like the hypocrites. For they love to stand and pray in the synagogues and at the street corners, that they may be seen by others. Truly, I say to you, they have received their reward. 6 But when you pray, go into your room and shut the door and pray to your Father who is in secret. And your Father who sees in secret will reward you.       </vt:lpstr>
      <vt:lpstr>Acts 2:46-47  46 And day by day, attending the temple together and breaking bread in their homes, they received their food with glad and generous hearts, 47 praising God and having favor with all the people. And the Lord added to their number day by day those who were being saved.       </vt:lpstr>
      <vt:lpstr>Hebrews 10:24-25  24 And let us consider how to stir up one another to love and good works, 25 not neglecting to meet together, as is the habit of some, but encouraging one another, and all the more as you see the Day drawing near.       </vt:lpstr>
      <vt:lpstr>Titus 2:1-8  1 But as for you, teach what accords with sound doctrine. 2 Older men are to be sober-minded, dignified, self-controlled, sound in faith, in love, and in steadfastness.3 Older women likewise are to be reverent in behavior, not slanderers or slaves to much wine. They are to teach what is good, 4 and so train the young women to love their husbands and children, 5 to be self-controlled, pure, working at home, kind, and submissive to their own husbands, that the word of God may not be reviled.6 Likewise, urge the younger men to be self-controlled. 7 Show yourself in all respects to be a model of good works, and in your teaching show integrity, dignity, 8 and sound speech that cannot be condemned, so that an opponent may be put to shame, having nothing evil to say about us.       </vt:lpstr>
      <vt:lpstr>Rediscovering Discipleship: Ordinary Means for an Extraordinary Call</vt:lpstr>
      <vt:lpstr>- Accessibility  - Effectiveness  - Unification  - Clarification  - Edification       </vt:lpstr>
      <vt:lpstr>- Different culturally informed interpretations of Scripture  - Different culturally informed worship preferences  - Different culturally informed expectations of gospel community life        </vt:lpstr>
      <vt:lpstr>Rediscovering Discipleship: Ordinary Means for an Extraordinary Call</vt:lpstr>
      <vt:lpstr>Romans 12:9-21  9 Let love be genuine. Abhor what is evil; hold fast to what is good. 10 Love one another with brotherly affection. Outdo one another in showing honor. 11 Do not be slothful in zeal, be fervent in spirit, serve the Lord. 12 Rejoice in hope, be patient in tribulation, be constant in prayer. 13 Contribute to the needs of the saints and seek to show hospitality. 14 Bless those who persecute you; bless and do not curse them. 15 Rejoice with those who rejoice, weep with those who weep. 16 Live in harmony with one another. Do not be haughty, but associate with the lowly. Never be wise in your own sight. 17 Repay no one evil for evil, but give thought to do what is honorable in the sight of all. 18 If possible, so far as it depends on you, live peaceably with all. 19 Beloved, never avenge yourselves, but leave it to the wrath of God, for it is written, “Vengeance is mine, I will repay, says the Lord.” 20 To the contrary, “if your enemy is hungry, feed him; if he is thirsty, give him something to drink; for by so doing you will heap burning coals on his head.” 21 Do not be overcome by evil, but overcome evil with good.</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Rediscovering Discipleship: Ordinary Means for an Extraordinary Call</dc:title>
  <dc:creator>Charles McKnight</dc:creator>
  <cp:lastModifiedBy>Charles McKnight</cp:lastModifiedBy>
  <cp:revision>10</cp:revision>
  <dcterms:created xsi:type="dcterms:W3CDTF">2019-08-26T15:35:48Z</dcterms:created>
  <dcterms:modified xsi:type="dcterms:W3CDTF">2019-08-27T12:57:01Z</dcterms:modified>
</cp:coreProperties>
</file>